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60" r:id="rId3"/>
    <p:sldId id="264" r:id="rId4"/>
    <p:sldId id="261" r:id="rId5"/>
    <p:sldId id="263" r:id="rId6"/>
    <p:sldId id="266" r:id="rId7"/>
    <p:sldId id="267" r:id="rId8"/>
    <p:sldId id="262" r:id="rId9"/>
    <p:sldId id="265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05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C32F-1F77-5549-95BD-23EF009BE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3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  <p:sldLayoutId id="2147483972" r:id="rId18"/>
    <p:sldLayoutId id="2147483973" r:id="rId19"/>
    <p:sldLayoutId id="2147483974" r:id="rId20"/>
    <p:sldLayoutId id="2147483975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Mechanism Schematic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 Feedback Mechanisms in the Human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choose one of these for your project or research another example.</a:t>
            </a:r>
          </a:p>
          <a:p>
            <a:pPr lvl="1"/>
            <a:r>
              <a:rPr lang="en-US" dirty="0" smtClean="0"/>
              <a:t>Immune system response to pathogens</a:t>
            </a:r>
          </a:p>
          <a:p>
            <a:pPr lvl="1"/>
            <a:r>
              <a:rPr lang="en-US" dirty="0" smtClean="0"/>
              <a:t>Blood pressure</a:t>
            </a:r>
          </a:p>
          <a:p>
            <a:pPr lvl="1"/>
            <a:r>
              <a:rPr lang="en-US" dirty="0" smtClean="0"/>
              <a:t>Calcium levels in the blood</a:t>
            </a:r>
          </a:p>
          <a:p>
            <a:pPr lvl="1"/>
            <a:r>
              <a:rPr lang="en-US" dirty="0" smtClean="0"/>
              <a:t>Cell division/Contact inhibition</a:t>
            </a:r>
          </a:p>
          <a:p>
            <a:pPr lvl="1"/>
            <a:r>
              <a:rPr lang="en-US" dirty="0" smtClean="0"/>
              <a:t>Water balance (osmoregulation)</a:t>
            </a:r>
          </a:p>
          <a:p>
            <a:pPr lvl="1"/>
            <a:r>
              <a:rPr lang="en-US" dirty="0" smtClean="0"/>
              <a:t>pH regulation in the blood</a:t>
            </a:r>
          </a:p>
          <a:p>
            <a:pPr lvl="1"/>
            <a:r>
              <a:rPr lang="en-US" dirty="0" smtClean="0"/>
              <a:t>Glucose levels in the blood</a:t>
            </a:r>
          </a:p>
          <a:p>
            <a:pPr lvl="1"/>
            <a:r>
              <a:rPr lang="en-US" dirty="0" smtClean="0"/>
              <a:t>Blood oxygen and carbon dioxide levels</a:t>
            </a:r>
          </a:p>
          <a:p>
            <a:pPr lvl="1"/>
            <a:r>
              <a:rPr lang="en-US" dirty="0" smtClean="0"/>
              <a:t>Body temperature (thermoregulation)—include reactions to cold as well as hot conditions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3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5333"/>
            <a:ext cx="7657748" cy="55033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 online and find an example of a feedback mechanism schematic in the human body. Cut and paste into </a:t>
            </a:r>
            <a:r>
              <a:rPr lang="en-US" dirty="0" err="1" smtClean="0"/>
              <a:t>google</a:t>
            </a:r>
            <a:r>
              <a:rPr lang="en-US" dirty="0" smtClean="0"/>
              <a:t> slides.  (10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Identify the stimuli, sensors, controls and effectors in this system. (15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Reflect on feedback systems in your daily activities. </a:t>
            </a:r>
            <a:r>
              <a:rPr lang="en-US" dirty="0"/>
              <a:t>This should not be another human body example, but one that reflects choices you consciously make in response to stimuli.</a:t>
            </a:r>
          </a:p>
          <a:p>
            <a:r>
              <a:rPr lang="en-US" dirty="0" smtClean="0"/>
              <a:t>Draw a schematic and </a:t>
            </a:r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the stimuli, sensors, controls and effectors in this </a:t>
            </a:r>
            <a:r>
              <a:rPr lang="en-US" dirty="0" smtClean="0"/>
              <a:t>second system. (25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Using complete sentences and paragraphs, compare the human body feedback example to the example from your daily life.  </a:t>
            </a:r>
            <a:r>
              <a:rPr lang="en-US" u="sng" dirty="0" smtClean="0"/>
              <a:t>Use the terms</a:t>
            </a:r>
            <a:r>
              <a:rPr lang="en-US" dirty="0" smtClean="0"/>
              <a:t> stimuli, sensors, controls, effectors and homeostasis to </a:t>
            </a:r>
            <a:r>
              <a:rPr lang="en-US" u="sng" dirty="0" smtClean="0"/>
              <a:t>fully explain</a:t>
            </a:r>
            <a:r>
              <a:rPr lang="en-US" dirty="0" smtClean="0"/>
              <a:t> these systems. (50 </a:t>
            </a:r>
            <a:r>
              <a:rPr lang="en-US" dirty="0" err="1" smtClean="0"/>
              <a:t>pts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Submit this assignment on </a:t>
            </a:r>
            <a:r>
              <a:rPr lang="en-US" dirty="0" err="1" smtClean="0"/>
              <a:t>google</a:t>
            </a:r>
            <a:r>
              <a:rPr lang="en-US" smtClean="0"/>
              <a:t> classroom.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0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 Feedback Mechanism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8518" y="1453444"/>
            <a:ext cx="3657600" cy="4672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r>
              <a:rPr lang="en-US" b="1" dirty="0" smtClean="0"/>
              <a:t>Stimuli:</a:t>
            </a:r>
            <a:r>
              <a:rPr lang="en-US" dirty="0" smtClean="0"/>
              <a:t> the dripping sound that my aquarium makes when the water level gets low</a:t>
            </a:r>
          </a:p>
          <a:p>
            <a:pPr marL="0" indent="0">
              <a:buNone/>
            </a:pPr>
            <a:r>
              <a:rPr lang="en-US" b="1" dirty="0" smtClean="0"/>
              <a:t>Sensors: </a:t>
            </a:r>
            <a:r>
              <a:rPr lang="en-US" dirty="0" smtClean="0"/>
              <a:t>my ears</a:t>
            </a:r>
          </a:p>
          <a:p>
            <a:pPr marL="0" indent="0">
              <a:buNone/>
            </a:pPr>
            <a:r>
              <a:rPr lang="en-US" b="1" dirty="0" smtClean="0"/>
              <a:t>Control: </a:t>
            </a:r>
            <a:r>
              <a:rPr lang="en-US" dirty="0" smtClean="0"/>
              <a:t>my brain </a:t>
            </a:r>
          </a:p>
          <a:p>
            <a:pPr marL="0" indent="0">
              <a:buNone/>
            </a:pPr>
            <a:r>
              <a:rPr lang="en-US" b="1" dirty="0" smtClean="0"/>
              <a:t>Effectors:</a:t>
            </a:r>
            <a:r>
              <a:rPr lang="en-US" dirty="0" smtClean="0"/>
              <a:t> I add water to the aquarium</a:t>
            </a:r>
          </a:p>
          <a:p>
            <a:pPr marL="0" indent="0">
              <a:buNone/>
            </a:pPr>
            <a:r>
              <a:rPr lang="en-US" b="1" dirty="0" smtClean="0"/>
              <a:t>Homeostasis: </a:t>
            </a:r>
            <a:r>
              <a:rPr lang="en-US" dirty="0" smtClean="0"/>
              <a:t>Nice quiet house; lack of annoying dripping sounds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99878" y="1453444"/>
            <a:ext cx="3657600" cy="4672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Your Example</a:t>
            </a:r>
          </a:p>
          <a:p>
            <a:pPr marL="0" indent="0">
              <a:buNone/>
            </a:pPr>
            <a:r>
              <a:rPr lang="en-US" b="1" dirty="0" smtClean="0"/>
              <a:t>Stimuli:</a:t>
            </a:r>
            <a:r>
              <a:rPr lang="en-US" dirty="0" smtClean="0"/>
              <a:t> </a:t>
            </a:r>
            <a:r>
              <a:rPr lang="en-US" i="1" dirty="0" smtClean="0"/>
              <a:t>What do you see/hear/smell/feel/taste that lets you know something needs to be done?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Sensors: </a:t>
            </a:r>
            <a:r>
              <a:rPr lang="en-US" i="1" dirty="0" smtClean="0"/>
              <a:t>What detects this need?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Control: </a:t>
            </a:r>
            <a:r>
              <a:rPr lang="en-US" i="1" dirty="0" smtClean="0"/>
              <a:t>What receives the information from the sensors and decides how to respond?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Effectors: </a:t>
            </a:r>
            <a:r>
              <a:rPr lang="en-US" i="1" dirty="0" smtClean="0"/>
              <a:t>What makes the needed change?</a:t>
            </a:r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Homeostasis: </a:t>
            </a:r>
            <a:r>
              <a:rPr lang="en-US" i="1" dirty="0" smtClean="0"/>
              <a:t>What are you trying to keep in balance?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8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5-02 at 1.10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45" y="4529358"/>
            <a:ext cx="7189611" cy="2150842"/>
          </a:xfrm>
          <a:prstGeom prst="rect">
            <a:avLst/>
          </a:prstGeom>
        </p:spPr>
      </p:pic>
      <p:pic>
        <p:nvPicPr>
          <p:cNvPr id="6" name="Picture 5" descr="Screen Shot 2017-05-02 at 1.09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945" y="198925"/>
            <a:ext cx="5756426" cy="3935631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purpose of a schematic is to represent the parts of a system and how they connect/interact using graphic symbols.</a:t>
            </a:r>
          </a:p>
          <a:p>
            <a:endParaRPr lang="en-US" sz="2800" dirty="0"/>
          </a:p>
          <a:p>
            <a:r>
              <a:rPr lang="en-US" sz="2800" dirty="0" smtClean="0"/>
              <a:t>Your assignment is to investigate a schematic that shows how the body uses feedback mechanisms to maintain homeostasis and relate these processes to events in your daily life.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1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6-11-14 at 3.22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24" y="4645572"/>
            <a:ext cx="3375124" cy="2061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schematic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1100628"/>
            <a:ext cx="7478684" cy="357984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schematic is a diagram to show the parts of a system and the relationships of those parts to each other.</a:t>
            </a:r>
          </a:p>
          <a:p>
            <a:r>
              <a:rPr lang="en-US" dirty="0" smtClean="0"/>
              <a:t>Typically the parts are represented by pictures or symbols, but some schematics use only words and arrows.</a:t>
            </a:r>
            <a:endParaRPr lang="en-US" dirty="0"/>
          </a:p>
        </p:txBody>
      </p:sp>
      <p:pic>
        <p:nvPicPr>
          <p:cNvPr id="4" name="Picture 3" descr="Screen Shot 2016-11-14 at 3.22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767232"/>
            <a:ext cx="3512603" cy="2260120"/>
          </a:xfrm>
          <a:prstGeom prst="rect">
            <a:avLst/>
          </a:prstGeom>
        </p:spPr>
      </p:pic>
      <p:pic>
        <p:nvPicPr>
          <p:cNvPr id="7" name="Picture 6" descr="Screen Shot 2016-11-15 at 3.32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446" y="2767232"/>
            <a:ext cx="2949341" cy="269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8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3" y="1587835"/>
            <a:ext cx="8237759" cy="394474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Stimulus</a:t>
            </a:r>
            <a:r>
              <a:rPr lang="en-US" sz="2800" dirty="0" smtClean="0"/>
              <a:t>—something that causes change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Receptor/Sensor</a:t>
            </a:r>
            <a:r>
              <a:rPr lang="en-US" sz="2800" dirty="0" smtClean="0"/>
              <a:t>—detects the change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Control Center</a:t>
            </a:r>
            <a:r>
              <a:rPr lang="en-US" sz="2800" dirty="0" smtClean="0"/>
              <a:t>—receives information from receptor and sends information to effector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Effector</a:t>
            </a:r>
            <a:r>
              <a:rPr lang="en-US" sz="2800" dirty="0" smtClean="0"/>
              <a:t>—reduces the effect of </a:t>
            </a:r>
            <a:r>
              <a:rPr lang="en-US" sz="2800" dirty="0"/>
              <a:t>t</a:t>
            </a:r>
            <a:r>
              <a:rPr lang="en-US" sz="2800" dirty="0" smtClean="0"/>
              <a:t>he stimulus and returns the system to homeostasis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Arrow</a:t>
            </a:r>
            <a:r>
              <a:rPr lang="en-US" sz="2800" dirty="0" smtClean="0"/>
              <a:t>—shows the direction of action/order of steps in the process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5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5_Negative_Feedback_Loo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3" y="1006319"/>
            <a:ext cx="8570905" cy="503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9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Forte" charset="0"/>
              </a:rPr>
              <a:t>Maintaining Homeostasis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800600" cy="4987925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Homeostasis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is how your body </a:t>
            </a:r>
            <a:r>
              <a:rPr lang="en-US" altLang="ja-JP" sz="2200" dirty="0" smtClean="0">
                <a:solidFill>
                  <a:schemeClr val="tx1"/>
                </a:solidFill>
                <a:latin typeface="Arial" charset="0"/>
              </a:rPr>
              <a:t>keeps </a:t>
            </a:r>
            <a:r>
              <a:rPr lang="en-US" altLang="ja-JP" sz="2200" dirty="0">
                <a:solidFill>
                  <a:schemeClr val="tx1"/>
                </a:solidFill>
                <a:latin typeface="Arial" charset="0"/>
              </a:rPr>
              <a:t>things in </a:t>
            </a:r>
            <a:r>
              <a:rPr lang="en-US" altLang="ja-JP" sz="2200" dirty="0" smtClean="0">
                <a:solidFill>
                  <a:schemeClr val="tx1"/>
                </a:solidFill>
                <a:latin typeface="Arial" charset="0"/>
              </a:rPr>
              <a:t>balance</a:t>
            </a:r>
            <a:endParaRPr lang="en-US" altLang="ja-JP" sz="22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n-US" sz="2200" dirty="0">
                <a:latin typeface="Arial" charset="0"/>
              </a:rPr>
              <a:t>Homeostasis is the process </a:t>
            </a:r>
            <a:r>
              <a:rPr lang="en-US" sz="2200" dirty="0" smtClean="0">
                <a:latin typeface="Arial" charset="0"/>
              </a:rPr>
              <a:t>by which </a:t>
            </a:r>
            <a:r>
              <a:rPr lang="en-US" sz="2200" dirty="0">
                <a:latin typeface="Arial" charset="0"/>
              </a:rPr>
              <a:t>organisms keep internal conditions relatively constant despite changes in external environments.</a:t>
            </a:r>
          </a:p>
          <a:p>
            <a:pPr lvl="1" eaLnBrk="1" hangingPunct="1"/>
            <a:r>
              <a:rPr lang="en-US" sz="2000" b="1" dirty="0" smtClean="0">
                <a:latin typeface="Arial" charset="0"/>
              </a:rPr>
              <a:t>Living example—body temperature regulation</a:t>
            </a:r>
          </a:p>
          <a:p>
            <a:pPr lvl="1" eaLnBrk="1" hangingPunct="1"/>
            <a:r>
              <a:rPr lang="en-US" sz="2000" b="1" dirty="0" smtClean="0">
                <a:latin typeface="Arial" charset="0"/>
              </a:rPr>
              <a:t>Non-living example—heating </a:t>
            </a:r>
            <a:r>
              <a:rPr lang="en-US" sz="2000" b="1" dirty="0">
                <a:latin typeface="Arial" charset="0"/>
              </a:rPr>
              <a:t>system of a house</a:t>
            </a:r>
          </a:p>
          <a:p>
            <a:pPr eaLnBrk="1" hangingPunct="1"/>
            <a:endParaRPr lang="en-US" sz="2200" b="1" dirty="0">
              <a:latin typeface="Arial" charset="0"/>
            </a:endParaRPr>
          </a:p>
        </p:txBody>
      </p:sp>
      <p:pic>
        <p:nvPicPr>
          <p:cNvPr id="33795" name="Picture 4" descr="ram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416351"/>
            <a:ext cx="3351110" cy="4211337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Feedback Inhibition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4818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4038600" cy="4530725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800"/>
              </a:spcBef>
              <a:buClrTx/>
            </a:pPr>
            <a:r>
              <a:rPr lang="en-US" sz="2400" dirty="0">
                <a:solidFill>
                  <a:srgbClr val="0099CC"/>
                </a:solidFill>
                <a:latin typeface="Arial" charset="0"/>
              </a:rPr>
              <a:t>Feedback inhibition</a:t>
            </a:r>
            <a:r>
              <a:rPr lang="en-US" sz="2400" dirty="0">
                <a:latin typeface="Arial" charset="0"/>
              </a:rPr>
              <a:t> (negative feedback) – process in which a stimulus produces a response that opposes the original stimulus</a:t>
            </a:r>
          </a:p>
          <a:p>
            <a:r>
              <a:rPr lang="en-US" sz="2400" b="0" dirty="0" smtClean="0">
                <a:latin typeface="Arial" charset="0"/>
              </a:rPr>
              <a:t>Some </a:t>
            </a:r>
            <a:r>
              <a:rPr lang="en-US" sz="2400" b="0" dirty="0">
                <a:latin typeface="Arial" charset="0"/>
              </a:rPr>
              <a:t>of the properties kept in </a:t>
            </a:r>
            <a:r>
              <a:rPr lang="en-US" sz="2400" b="0" dirty="0" smtClean="0">
                <a:latin typeface="Arial" charset="0"/>
              </a:rPr>
              <a:t>check </a:t>
            </a:r>
            <a:r>
              <a:rPr lang="en-US" sz="2400" b="0" dirty="0">
                <a:latin typeface="Arial" charset="0"/>
              </a:rPr>
              <a:t>are:</a:t>
            </a:r>
          </a:p>
          <a:p>
            <a:pPr lvl="1"/>
            <a:r>
              <a:rPr lang="en-US" sz="2400" dirty="0">
                <a:latin typeface="Arial" charset="0"/>
              </a:rPr>
              <a:t>Body temperature</a:t>
            </a:r>
          </a:p>
          <a:p>
            <a:pPr lvl="1"/>
            <a:r>
              <a:rPr lang="en-US" sz="2400" dirty="0">
                <a:latin typeface="Arial" charset="0"/>
              </a:rPr>
              <a:t>Blood </a:t>
            </a:r>
            <a:r>
              <a:rPr lang="en-US" sz="2400" dirty="0" smtClean="0">
                <a:latin typeface="Arial" charset="0"/>
              </a:rPr>
              <a:t>glucose levels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Water potential</a:t>
            </a:r>
          </a:p>
          <a:p>
            <a:pPr lvl="1"/>
            <a:r>
              <a:rPr lang="en-US" sz="2400" dirty="0">
                <a:latin typeface="Arial" charset="0"/>
              </a:rPr>
              <a:t>Oxygen and carbon dioxide concentrations</a:t>
            </a:r>
          </a:p>
        </p:txBody>
      </p:sp>
      <p:pic>
        <p:nvPicPr>
          <p:cNvPr id="34819" name="Picture 2" descr="Figure_37_03_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4754563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15 at 3.07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7477"/>
            <a:ext cx="9144000" cy="450677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from STAAR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5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15 at 3.08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05" y="1600200"/>
            <a:ext cx="8407400" cy="3746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from STAAR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4095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368</TotalTime>
  <Words>590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Feedback Mechanism Schematic</vt:lpstr>
      <vt:lpstr>PowerPoint Presentation</vt:lpstr>
      <vt:lpstr>What is a schematic?</vt:lpstr>
      <vt:lpstr>Parts of a Schematic</vt:lpstr>
      <vt:lpstr>PowerPoint Presentation</vt:lpstr>
      <vt:lpstr>Maintaining Homeostasis</vt:lpstr>
      <vt:lpstr>Feedback Inhibition</vt:lpstr>
      <vt:lpstr>Schematic from STAAR</vt:lpstr>
      <vt:lpstr>Schematic from STAAR</vt:lpstr>
      <vt:lpstr>Examples of  Feedback Mechanisms in the Human Body</vt:lpstr>
      <vt:lpstr>Your Assignment</vt:lpstr>
      <vt:lpstr>Daily Life Feedback Mechanism</vt:lpstr>
      <vt:lpstr>Examples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 Wind</dc:creator>
  <cp:lastModifiedBy>Emily Klein</cp:lastModifiedBy>
  <cp:revision>48</cp:revision>
  <dcterms:created xsi:type="dcterms:W3CDTF">2016-11-14T21:07:44Z</dcterms:created>
  <dcterms:modified xsi:type="dcterms:W3CDTF">2017-12-13T01:57:44Z</dcterms:modified>
</cp:coreProperties>
</file>