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1168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ABC9F-6F89-A748-921D-D76B780E0AB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0AFA3-EAD7-D24C-BF39-1DE44D050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3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0AFA3-EAD7-D24C-BF39-1DE44D0505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88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Yeast Fermentation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observe the effect of sugar amounts on yeast activity.</a:t>
            </a:r>
            <a:endParaRPr lang="en-US" sz="3200" dirty="0"/>
          </a:p>
        </p:txBody>
      </p:sp>
      <p:pic>
        <p:nvPicPr>
          <p:cNvPr id="4" name="Picture 3" descr="colouredsca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5" y="2955955"/>
            <a:ext cx="4556760" cy="340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4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5" name="Picture 4" descr="fermen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" y="886165"/>
            <a:ext cx="9102575" cy="305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2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Dry active yeast</a:t>
            </a:r>
          </a:p>
          <a:p>
            <a:r>
              <a:rPr lang="en-US" dirty="0" smtClean="0"/>
              <a:t>250 mL beakers</a:t>
            </a:r>
          </a:p>
          <a:p>
            <a:r>
              <a:rPr lang="en-US" dirty="0" smtClean="0"/>
              <a:t>250 mL Erlenmeyer flasks</a:t>
            </a:r>
          </a:p>
          <a:p>
            <a:r>
              <a:rPr lang="en-US" dirty="0" smtClean="0"/>
              <a:t>Balloon</a:t>
            </a:r>
          </a:p>
          <a:p>
            <a:r>
              <a:rPr lang="en-US" dirty="0" smtClean="0"/>
              <a:t>Measuring tape</a:t>
            </a:r>
          </a:p>
          <a:p>
            <a:r>
              <a:rPr lang="en-US" dirty="0" smtClean="0"/>
              <a:t>Sugar</a:t>
            </a:r>
          </a:p>
          <a:p>
            <a:r>
              <a:rPr lang="en-US" dirty="0" smtClean="0"/>
              <a:t>Funnels </a:t>
            </a:r>
          </a:p>
          <a:p>
            <a:r>
              <a:rPr lang="en-US" dirty="0" smtClean="0"/>
              <a:t>Warm water</a:t>
            </a:r>
            <a:endParaRPr lang="en-US" dirty="0"/>
          </a:p>
        </p:txBody>
      </p:sp>
      <p:pic>
        <p:nvPicPr>
          <p:cNvPr id="4" name="Picture 3" descr="3263734_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973" y="320859"/>
            <a:ext cx="353347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02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943668"/>
            <a:ext cx="6512511" cy="1143000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18"/>
            <a:ext cx="7415088" cy="4937811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Fill the beaker with 100mL of warm tap water.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Add 2 ¼ teaspoons (1 packet) of yeast to the warm water and stir until it is in solution (dissolved.)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Add sugar to the Erlenmeyer flask according to your assigned group number.</a:t>
            </a:r>
          </a:p>
          <a:p>
            <a:pPr lvl="1"/>
            <a:r>
              <a:rPr lang="en-US" dirty="0" smtClean="0"/>
              <a:t>Group 1—no sugar</a:t>
            </a:r>
          </a:p>
          <a:p>
            <a:pPr lvl="1"/>
            <a:r>
              <a:rPr lang="en-US" dirty="0" smtClean="0"/>
              <a:t>Group 2—1/8 teaspoon sugar</a:t>
            </a:r>
          </a:p>
          <a:p>
            <a:pPr lvl="1"/>
            <a:r>
              <a:rPr lang="en-US" dirty="0" smtClean="0"/>
              <a:t>Group 3—1/4 teaspoon sugar</a:t>
            </a:r>
          </a:p>
          <a:p>
            <a:pPr lvl="1"/>
            <a:r>
              <a:rPr lang="en-US" dirty="0" smtClean="0"/>
              <a:t>Group 4—1/2 teaspoon sugar</a:t>
            </a:r>
          </a:p>
          <a:p>
            <a:pPr lvl="1"/>
            <a:r>
              <a:rPr lang="en-US" dirty="0" smtClean="0"/>
              <a:t>Group 5—1 teaspoon sugar</a:t>
            </a:r>
          </a:p>
          <a:p>
            <a:pPr lvl="1"/>
            <a:r>
              <a:rPr lang="en-US" dirty="0" smtClean="0"/>
              <a:t>Group 6—2 teaspoons sugar</a:t>
            </a:r>
          </a:p>
          <a:p>
            <a:pPr lvl="1"/>
            <a:r>
              <a:rPr lang="en-US" dirty="0" smtClean="0"/>
              <a:t>Group 7—4 teaspoons sugar</a:t>
            </a:r>
          </a:p>
          <a:p>
            <a:pPr lvl="1"/>
            <a:r>
              <a:rPr lang="en-US" dirty="0" smtClean="0"/>
              <a:t>Group 8—8 teaspoons sugar</a:t>
            </a:r>
          </a:p>
          <a:p>
            <a:pPr marL="822960" lvl="1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2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 startAt="4"/>
            </a:pPr>
            <a:r>
              <a:rPr lang="en-US" dirty="0" smtClean="0"/>
              <a:t>Carefully pour the yeast solution into the flask using a funnel.</a:t>
            </a:r>
          </a:p>
          <a:p>
            <a:pPr marL="502920" indent="-457200">
              <a:buFont typeface="+mj-lt"/>
              <a:buAutoNum type="arabicPeriod" startAt="4"/>
            </a:pPr>
            <a:r>
              <a:rPr lang="en-US" dirty="0" smtClean="0"/>
              <a:t>IMMEDIATELY place the balloon over the mouth of the Erlenmeyer flask.</a:t>
            </a:r>
          </a:p>
          <a:p>
            <a:pPr marL="502920" indent="-457200">
              <a:buFont typeface="+mj-lt"/>
              <a:buAutoNum type="arabicPeriod" startAt="4"/>
            </a:pPr>
            <a:r>
              <a:rPr lang="en-US" dirty="0" smtClean="0"/>
              <a:t>Note the time on your lab paper.  This will be your start time.</a:t>
            </a:r>
          </a:p>
          <a:p>
            <a:pPr marL="502920" indent="-457200">
              <a:buFont typeface="+mj-lt"/>
              <a:buAutoNum type="arabicPeriod" startAt="4"/>
            </a:pPr>
            <a:r>
              <a:rPr lang="en-US" dirty="0" smtClean="0"/>
              <a:t>Measure </a:t>
            </a:r>
            <a:r>
              <a:rPr lang="en-US" smtClean="0"/>
              <a:t>the circumference </a:t>
            </a:r>
            <a:r>
              <a:rPr lang="en-US" dirty="0" smtClean="0"/>
              <a:t>of the balloon at the start time and every 5 minutes after.  Record the information on the data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5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79" y="4372168"/>
            <a:ext cx="7353221" cy="1143000"/>
          </a:xfrm>
        </p:spPr>
        <p:txBody>
          <a:bodyPr/>
          <a:lstStyle/>
          <a:p>
            <a:r>
              <a:rPr lang="en-US" dirty="0" smtClean="0"/>
              <a:t>Balloon Size Data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0173910"/>
              </p:ext>
            </p:extLst>
          </p:nvPr>
        </p:nvGraphicFramePr>
        <p:xfrm>
          <a:off x="725772" y="731838"/>
          <a:ext cx="7726474" cy="3217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03782"/>
                <a:gridCol w="1103782"/>
                <a:gridCol w="1103782"/>
                <a:gridCol w="1103782"/>
                <a:gridCol w="1103782"/>
                <a:gridCol w="1103782"/>
                <a:gridCol w="1103782"/>
              </a:tblGrid>
              <a:tr h="515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min.</a:t>
                      </a:r>
                      <a:endParaRPr lang="en-US" dirty="0"/>
                    </a:p>
                  </a:txBody>
                  <a:tcPr/>
                </a:tc>
              </a:tr>
              <a:tr h="515512">
                <a:tc>
                  <a:txBody>
                    <a:bodyPr/>
                    <a:lstStyle/>
                    <a:p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512">
                <a:tc>
                  <a:txBody>
                    <a:bodyPr/>
                    <a:lstStyle/>
                    <a:p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512">
                <a:tc>
                  <a:txBody>
                    <a:bodyPr/>
                    <a:lstStyle/>
                    <a:p>
                      <a:r>
                        <a:rPr lang="en-US" dirty="0" smtClean="0"/>
                        <a:t>Group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512">
                <a:tc>
                  <a:txBody>
                    <a:bodyPr/>
                    <a:lstStyle/>
                    <a:p>
                      <a:r>
                        <a:rPr lang="en-US" dirty="0" smtClean="0"/>
                        <a:t>Group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512">
                <a:tc>
                  <a:txBody>
                    <a:bodyPr/>
                    <a:lstStyle/>
                    <a:p>
                      <a:r>
                        <a:rPr lang="en-US" dirty="0" smtClean="0"/>
                        <a:t>Group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0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Make a graph of the data from your table. </a:t>
            </a:r>
          </a:p>
          <a:p>
            <a:r>
              <a:rPr lang="en-US" dirty="0" smtClean="0"/>
              <a:t>(Which type of graph should be used?) </a:t>
            </a:r>
            <a:endParaRPr lang="en-US" dirty="0"/>
          </a:p>
          <a:p>
            <a:r>
              <a:rPr lang="en-US" dirty="0" smtClean="0"/>
              <a:t>Appropriately title the graph and label all axes.</a:t>
            </a:r>
          </a:p>
          <a:p>
            <a:r>
              <a:rPr lang="en-US" dirty="0" smtClean="0"/>
              <a:t>(Where does each variable belong?)</a:t>
            </a:r>
          </a:p>
          <a:p>
            <a:r>
              <a:rPr lang="en-US" dirty="0" smtClean="0"/>
              <a:t>Each group must be in a different color.  Include a key.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024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112960"/>
            <a:ext cx="6512511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6840517" cy="4000481"/>
          </a:xfrm>
        </p:spPr>
        <p:txBody>
          <a:bodyPr>
            <a:normAutofit/>
          </a:bodyPr>
          <a:lstStyle/>
          <a:p>
            <a:r>
              <a:rPr lang="en-US" dirty="0" smtClean="0"/>
              <a:t>The conclusion is written using CER and in paragraph form.</a:t>
            </a:r>
          </a:p>
          <a:p>
            <a:r>
              <a:rPr lang="en-US" dirty="0" smtClean="0"/>
              <a:t>C—Claim: statement of what you have learned/discovered  </a:t>
            </a:r>
          </a:p>
          <a:p>
            <a:pPr marL="365760" lvl="1" indent="0">
              <a:buNone/>
            </a:pPr>
            <a:r>
              <a:rPr lang="en-US" dirty="0" smtClean="0"/>
              <a:t>Refer back to the purpose of the lab if needed.</a:t>
            </a:r>
          </a:p>
          <a:p>
            <a:r>
              <a:rPr lang="en-US" dirty="0" smtClean="0"/>
              <a:t>E—Evidence: data to support your claim</a:t>
            </a:r>
          </a:p>
          <a:p>
            <a:pPr marL="365760" lvl="1" indent="0">
              <a:buNone/>
            </a:pPr>
            <a:r>
              <a:rPr lang="en-US" dirty="0" smtClean="0"/>
              <a:t>Relay the information from your chart.</a:t>
            </a:r>
          </a:p>
          <a:p>
            <a:r>
              <a:rPr lang="en-US" dirty="0" smtClean="0"/>
              <a:t>R—Reasoning: justification that shows why the data counts as evidence to support your claim</a:t>
            </a:r>
          </a:p>
          <a:p>
            <a:pPr marL="365760" lvl="1" indent="0">
              <a:buNone/>
            </a:pPr>
            <a:r>
              <a:rPr lang="en-US" dirty="0" smtClean="0"/>
              <a:t>Use appropriate scientific principles/vocabulary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4490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43</TotalTime>
  <Words>358</Words>
  <Application>Microsoft Macintosh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Yeast Fermentation Lab</vt:lpstr>
      <vt:lpstr>Purpose</vt:lpstr>
      <vt:lpstr>Background</vt:lpstr>
      <vt:lpstr>Materials</vt:lpstr>
      <vt:lpstr>Procedure</vt:lpstr>
      <vt:lpstr>Procedure continued</vt:lpstr>
      <vt:lpstr>Balloon Size Data Table</vt:lpstr>
      <vt:lpstr>Graph</vt:lpstr>
      <vt:lpstr>Conclusion</vt:lpstr>
    </vt:vector>
  </TitlesOfParts>
  <Company>LISD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Yeast Fermentation Lab</dc:title>
  <dc:creator>Jennifer  Wind</dc:creator>
  <cp:lastModifiedBy>Emily Klein</cp:lastModifiedBy>
  <cp:revision>14</cp:revision>
  <dcterms:created xsi:type="dcterms:W3CDTF">2015-09-14T13:40:38Z</dcterms:created>
  <dcterms:modified xsi:type="dcterms:W3CDTF">2017-09-12T15:49:53Z</dcterms:modified>
</cp:coreProperties>
</file>