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419" r:id="rId6"/>
    <p:sldId id="263" r:id="rId7"/>
    <p:sldId id="278" r:id="rId8"/>
    <p:sldId id="283" r:id="rId9"/>
    <p:sldId id="284" r:id="rId10"/>
    <p:sldId id="286" r:id="rId11"/>
    <p:sldId id="287" r:id="rId12"/>
    <p:sldId id="288" r:id="rId13"/>
    <p:sldId id="381" r:id="rId14"/>
    <p:sldId id="289" r:id="rId15"/>
    <p:sldId id="267" r:id="rId16"/>
    <p:sldId id="264" r:id="rId17"/>
    <p:sldId id="261" r:id="rId18"/>
    <p:sldId id="265" r:id="rId19"/>
    <p:sldId id="268" r:id="rId20"/>
    <p:sldId id="314" r:id="rId21"/>
    <p:sldId id="269" r:id="rId22"/>
    <p:sldId id="409" r:id="rId23"/>
    <p:sldId id="271" r:id="rId24"/>
    <p:sldId id="281" r:id="rId25"/>
    <p:sldId id="270" r:id="rId26"/>
    <p:sldId id="272" r:id="rId27"/>
    <p:sldId id="359" r:id="rId28"/>
    <p:sldId id="273" r:id="rId29"/>
    <p:sldId id="418" r:id="rId30"/>
    <p:sldId id="388" r:id="rId31"/>
    <p:sldId id="274" r:id="rId32"/>
    <p:sldId id="38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8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39506-45B9-2949-8899-4853CB04805D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95F6C-C1F0-AA49-B4CC-5CB288472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82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736174-7058-7344-B897-3FAA168526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27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6E682F-078E-5145-9B2E-50018193C31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36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CF964E1-048D-9B4A-84D7-B335B6819C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6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6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0BA1CFD-BFF0-48BC-9BA5-4974D7A6AB15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3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reationwiki.org/pool/images/c/c5/Evolution_timeline.jpg" TargetMode="External"/><Relationship Id="rId3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99070" y="1094288"/>
            <a:ext cx="2690287" cy="1524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Theory of Evolution</a:t>
            </a:r>
            <a:endParaRPr lang="en-US" dirty="0"/>
          </a:p>
        </p:txBody>
      </p:sp>
      <p:pic>
        <p:nvPicPr>
          <p:cNvPr id="4" name="Picture 3" descr="Evolution-Belief-is-Option-Participation-is-Not-300x2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4" y="117855"/>
            <a:ext cx="5929881" cy="500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61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dirty="0">
                <a:solidFill>
                  <a:srgbClr val="FFFFFF"/>
                </a:solidFill>
                <a:latin typeface="Garamond" charset="0"/>
              </a:rPr>
              <a:t>Darwin</a:t>
            </a:r>
            <a:r>
              <a:rPr lang="ja-JP" altLang="en-US" dirty="0">
                <a:solidFill>
                  <a:srgbClr val="FFFFFF"/>
                </a:solidFill>
                <a:latin typeface="Garamond" charset="0"/>
              </a:rPr>
              <a:t>’</a:t>
            </a:r>
            <a:r>
              <a:rPr lang="en-US" dirty="0">
                <a:solidFill>
                  <a:srgbClr val="FFFFFF"/>
                </a:solidFill>
                <a:latin typeface="Garamond" charset="0"/>
              </a:rPr>
              <a:t>s Theory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4038600" cy="4754563"/>
          </a:xfrm>
          <a:ln>
            <a:solidFill>
              <a:schemeClr val="accent2"/>
            </a:solidFill>
          </a:ln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FFFFFF"/>
                </a:solidFill>
                <a:latin typeface="Garamond" charset="0"/>
              </a:rPr>
              <a:t>Darwin began filling notebooks with his ideas.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FFFFFF"/>
                </a:solidFill>
                <a:latin typeface="Garamond" charset="0"/>
              </a:rPr>
              <a:t>He was disturbed by his findings.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FFFFFF"/>
                </a:solidFill>
                <a:latin typeface="Garamond" charset="0"/>
              </a:rPr>
              <a:t>In 1858 (22 years after the voyage of the Beagle) Alfred </a:t>
            </a:r>
            <a:r>
              <a:rPr lang="en-US" sz="2800" b="1" dirty="0" err="1">
                <a:solidFill>
                  <a:srgbClr val="FFFFFF"/>
                </a:solidFill>
                <a:latin typeface="Garamond" charset="0"/>
              </a:rPr>
              <a:t>Russel</a:t>
            </a:r>
            <a:r>
              <a:rPr lang="en-US" sz="2800" b="1" dirty="0">
                <a:solidFill>
                  <a:srgbClr val="FFFFFF"/>
                </a:solidFill>
                <a:latin typeface="Garamond" charset="0"/>
              </a:rPr>
              <a:t> Wallace wrote to Darwin about his own observations.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FFFFFF"/>
                </a:solidFill>
                <a:latin typeface="Garamond" charset="0"/>
              </a:rPr>
              <a:t>This gave Darwin an incentive to publish his own work.</a:t>
            </a:r>
          </a:p>
        </p:txBody>
      </p:sp>
      <p:pic>
        <p:nvPicPr>
          <p:cNvPr id="14340" name="Picture 4" descr="darwin-anthon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838200"/>
            <a:ext cx="3956050" cy="5562600"/>
          </a:xfr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>
                <a:latin typeface="Garamond" charset="0"/>
              </a:rPr>
              <a:t>Darwin Publishes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800" b="1" dirty="0">
                <a:solidFill>
                  <a:srgbClr val="66FFF9"/>
                </a:solidFill>
                <a:latin typeface="Garamond" charset="0"/>
              </a:rPr>
              <a:t>“</a:t>
            </a:r>
            <a:r>
              <a:rPr lang="en-US" sz="2800" b="1" dirty="0">
                <a:solidFill>
                  <a:srgbClr val="66FFF9"/>
                </a:solidFill>
                <a:latin typeface="Garamond" charset="0"/>
              </a:rPr>
              <a:t>On the Origin of Species by Natural Selection</a:t>
            </a:r>
            <a:r>
              <a:rPr lang="ja-JP" altLang="en-US" sz="2800" dirty="0">
                <a:solidFill>
                  <a:srgbClr val="66FFF9"/>
                </a:solidFill>
                <a:latin typeface="Garamond" charset="0"/>
              </a:rPr>
              <a:t>”</a:t>
            </a:r>
            <a:endParaRPr lang="en-US" sz="2800" dirty="0">
              <a:solidFill>
                <a:srgbClr val="66FFF9"/>
              </a:solidFill>
              <a:latin typeface="Garamond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FFFFFF"/>
                </a:solidFill>
                <a:latin typeface="Garamond" charset="0"/>
              </a:rPr>
              <a:t>Some considered him to be brilliant, and others strongly opposed and ridiculed his argument.  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FFFFFF"/>
                </a:solidFill>
                <a:latin typeface="Garamond" charset="0"/>
              </a:rPr>
              <a:t>Set the stage for controversy that has continued to this day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800" dirty="0">
              <a:latin typeface="Garamond" charset="0"/>
            </a:endParaRPr>
          </a:p>
        </p:txBody>
      </p:sp>
      <p:pic>
        <p:nvPicPr>
          <p:cNvPr id="15364" name="Picture 4" descr="galap_revisit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4419600"/>
            <a:ext cx="3810000" cy="2124075"/>
          </a:xfrm>
          <a:noFill/>
          <a:ln w="3810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6" descr="darwin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6075" y="304800"/>
            <a:ext cx="2759075" cy="396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FFFF"/>
                </a:solidFill>
                <a:latin typeface="Garamond" charset="0"/>
              </a:rPr>
              <a:t>Artificial Selection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267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sz="2800" dirty="0" smtClean="0">
                <a:ea typeface="+mn-ea"/>
              </a:rPr>
              <a:t>People choose which individuals to use for breeding based on the characteristics they would like to see in the offspring.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sz="2400" dirty="0" smtClean="0"/>
              <a:t>Largest hogs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sz="2400" dirty="0" smtClean="0"/>
              <a:t>Fastest horses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sz="2400" dirty="0" smtClean="0"/>
              <a:t>Cows with most milk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sz="2800" dirty="0" smtClean="0">
                <a:ea typeface="+mn-ea"/>
              </a:rPr>
              <a:t>Darwin proposed that forces in nature could also influence selection.</a:t>
            </a:r>
            <a:endParaRPr lang="en-US" b="1" dirty="0" smtClean="0">
              <a:ea typeface="+mn-ea"/>
            </a:endParaRPr>
          </a:p>
        </p:txBody>
      </p:sp>
      <p:pic>
        <p:nvPicPr>
          <p:cNvPr id="16388" name="Picture 4" descr="pigeo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600200"/>
            <a:ext cx="4229100" cy="4229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Fitness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66FFF9"/>
                </a:solidFill>
              </a:rPr>
              <a:t>Fitness</a:t>
            </a:r>
            <a:r>
              <a:rPr lang="en-US" sz="2800" dirty="0"/>
              <a:t>—ability of an individual to survive and reproduce in a specific environment.</a:t>
            </a:r>
          </a:p>
          <a:p>
            <a:r>
              <a:rPr lang="en-US" sz="2800" dirty="0"/>
              <a:t>Individuals with </a:t>
            </a:r>
            <a:r>
              <a:rPr lang="en-US" sz="2800" u="sng" dirty="0"/>
              <a:t>lower levels</a:t>
            </a:r>
            <a:r>
              <a:rPr lang="en-US" sz="2800" dirty="0"/>
              <a:t> of fitness die or leave few offspring.</a:t>
            </a:r>
          </a:p>
          <a:p>
            <a:r>
              <a:rPr lang="en-US" sz="2800" dirty="0"/>
              <a:t>Individuals with </a:t>
            </a:r>
            <a:r>
              <a:rPr lang="en-US" sz="2800" u="sng" dirty="0"/>
              <a:t>high levels</a:t>
            </a:r>
            <a:r>
              <a:rPr lang="en-US" sz="2800" dirty="0"/>
              <a:t> of fitness survive and reproduce most successfully.</a:t>
            </a:r>
          </a:p>
        </p:txBody>
      </p:sp>
      <p:pic>
        <p:nvPicPr>
          <p:cNvPr id="49156" name="Picture 4" descr="MCj042981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47281"/>
            <a:ext cx="2438400" cy="15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FFFF"/>
                </a:solidFill>
                <a:latin typeface="Garamond" charset="0"/>
              </a:rPr>
              <a:t>Natural Selection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3886200" cy="5334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66FFF9"/>
                </a:solidFill>
              </a:rPr>
              <a:t>Natural selection </a:t>
            </a:r>
            <a:r>
              <a:rPr lang="en-US" sz="2800" dirty="0"/>
              <a:t>is the process by which organisms with favorable variations survive and produce more offspring than less well-adapted organisms.</a:t>
            </a:r>
          </a:p>
          <a:p>
            <a:endParaRPr lang="en-US" sz="1400" dirty="0"/>
          </a:p>
          <a:p>
            <a:r>
              <a:rPr lang="en-US" sz="2800" dirty="0"/>
              <a:t>Also known as “</a:t>
            </a:r>
            <a:r>
              <a:rPr lang="en-US" sz="2800" dirty="0">
                <a:solidFill>
                  <a:srgbClr val="66FFF9"/>
                </a:solidFill>
              </a:rPr>
              <a:t>survival of the fittest</a:t>
            </a:r>
            <a:r>
              <a:rPr lang="en-US" sz="2800" dirty="0"/>
              <a:t>.”</a:t>
            </a:r>
          </a:p>
        </p:txBody>
      </p:sp>
      <p:pic>
        <p:nvPicPr>
          <p:cNvPr id="17414" name="Picture 7" descr="http://t2.gstatic.com/images?q=tbn:ANd9GcSoV9gkwoaCU8kOmWWhsy36RVgpOi5ss3U1NeDlRuJ4AXlci3TAO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690" y="4035090"/>
            <a:ext cx="4324709" cy="260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http://2.bp.blogspot.com/-c1LA1AN5Bfs/TZDBDHu03GI/AAAAAAAAMG4/kYZdoH-Qsvk/s1600/LionFea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86723"/>
            <a:ext cx="3581400" cy="269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vs. Natural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In both cases, organisms with certain traits survive better than organisms with other traits.</a:t>
            </a:r>
          </a:p>
          <a:p>
            <a:endParaRPr lang="en-US" sz="2800" dirty="0"/>
          </a:p>
          <a:p>
            <a:r>
              <a:rPr lang="en-US" sz="2800" dirty="0" smtClean="0"/>
              <a:t>In artificial selection, humans choose which traits are going to be present in the next generation.</a:t>
            </a:r>
          </a:p>
          <a:p>
            <a:endParaRPr lang="en-US" sz="2800" dirty="0"/>
          </a:p>
          <a:p>
            <a:r>
              <a:rPr lang="en-US" sz="2800" dirty="0" smtClean="0"/>
              <a:t>In natural selection, nature chooses due to survival of the fittest.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5328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Acquired vs. Genetic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7638"/>
            <a:ext cx="7772400" cy="496178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66FFF9"/>
                </a:solidFill>
              </a:rPr>
              <a:t>Acquired traits </a:t>
            </a:r>
            <a:r>
              <a:rPr lang="en-US" sz="2400" dirty="0" smtClean="0"/>
              <a:t>are picked up by an organism throughout life due to environmental conditions.</a:t>
            </a:r>
          </a:p>
          <a:p>
            <a:pPr lvl="1"/>
            <a:r>
              <a:rPr lang="en-US" sz="2000" dirty="0" smtClean="0"/>
              <a:t>Ex. Mouse gets its tail cut off, calluses on hands of a carpenter</a:t>
            </a:r>
            <a:endParaRPr lang="en-US" sz="2000" dirty="0"/>
          </a:p>
          <a:p>
            <a:r>
              <a:rPr lang="en-US" sz="2400" dirty="0" smtClean="0"/>
              <a:t>Acquired traits are not passed from one generation to the next.</a:t>
            </a:r>
          </a:p>
          <a:p>
            <a:endParaRPr lang="en-US" sz="1200" dirty="0"/>
          </a:p>
          <a:p>
            <a:r>
              <a:rPr lang="en-US" sz="2400" dirty="0" smtClean="0">
                <a:solidFill>
                  <a:srgbClr val="66FFF9"/>
                </a:solidFill>
              </a:rPr>
              <a:t>Genetic traits </a:t>
            </a:r>
            <a:r>
              <a:rPr lang="en-US" sz="2400" dirty="0" smtClean="0"/>
              <a:t>result from genes encoded in the DNA of organisms.</a:t>
            </a:r>
          </a:p>
          <a:p>
            <a:pPr lvl="1"/>
            <a:r>
              <a:rPr lang="en-US" sz="2000" dirty="0" smtClean="0"/>
              <a:t>Ex. Hair color, blood type</a:t>
            </a:r>
          </a:p>
          <a:p>
            <a:r>
              <a:rPr lang="en-US" sz="2400" dirty="0" smtClean="0"/>
              <a:t>Genetic traits are passed from parent to offspring.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944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Populations, not individuals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7638"/>
            <a:ext cx="7772400" cy="3733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Natural selections affects populations, not individuals.</a:t>
            </a:r>
          </a:p>
          <a:p>
            <a:endParaRPr lang="en-US" sz="1400" dirty="0"/>
          </a:p>
          <a:p>
            <a:r>
              <a:rPr lang="en-US" sz="2400" dirty="0" smtClean="0"/>
              <a:t>No two individuals in a population are exactly alike.  Organisms vary in genetic traits of size, coloration, structural characteristics and behavior.</a:t>
            </a:r>
          </a:p>
          <a:p>
            <a:endParaRPr lang="en-US" sz="1200" dirty="0"/>
          </a:p>
          <a:p>
            <a:r>
              <a:rPr lang="en-US" sz="2400" dirty="0" smtClean="0"/>
              <a:t>Individuals with the most adaptive variations survive and pass on those traits to their offspring.</a:t>
            </a:r>
          </a:p>
          <a:p>
            <a:endParaRPr lang="en-US" sz="1200" dirty="0"/>
          </a:p>
          <a:p>
            <a:r>
              <a:rPr lang="en-US" sz="2400" dirty="0" smtClean="0"/>
              <a:t>Over time, the population will shift, and there will be more individuals with the adaptation.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5954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Differential Reproductive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Natural selection causes </a:t>
            </a:r>
            <a:r>
              <a:rPr lang="en-US" sz="2800" dirty="0" smtClean="0">
                <a:solidFill>
                  <a:srgbClr val="66FFF9"/>
                </a:solidFill>
              </a:rPr>
              <a:t>differential reproductive success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Individuals with a certain variation will produce more offspring than other individuals in a population.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01485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of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Fossil Record</a:t>
            </a:r>
          </a:p>
          <a:p>
            <a:r>
              <a:rPr lang="en-US" sz="2800" dirty="0" smtClean="0"/>
              <a:t>Biogeography</a:t>
            </a:r>
          </a:p>
          <a:p>
            <a:r>
              <a:rPr lang="en-US" sz="2800" dirty="0" smtClean="0"/>
              <a:t>Homologies</a:t>
            </a:r>
            <a:endParaRPr lang="en-US" sz="2800" dirty="0"/>
          </a:p>
        </p:txBody>
      </p:sp>
      <p:pic>
        <p:nvPicPr>
          <p:cNvPr id="4" name="Picture 12" descr="MCj013264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696" y="1600201"/>
            <a:ext cx="6379304" cy="408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300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theory of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 </a:t>
            </a:r>
            <a:r>
              <a:rPr lang="en-US" sz="2800" dirty="0" smtClean="0">
                <a:solidFill>
                  <a:srgbClr val="5FFFF7"/>
                </a:solidFill>
              </a:rPr>
              <a:t>scientific theory </a:t>
            </a:r>
            <a:r>
              <a:rPr lang="en-US" sz="2800" dirty="0" smtClean="0"/>
              <a:t>is an explanation for a set of observation or natural phenomena that has been repeatedly confirmed through experimentation and observations.  Theory ≠ fact.</a:t>
            </a:r>
          </a:p>
          <a:p>
            <a:endParaRPr lang="en-US" sz="1400" dirty="0"/>
          </a:p>
          <a:p>
            <a:r>
              <a:rPr lang="en-US" sz="2800" dirty="0" smtClean="0"/>
              <a:t>The theory of evolution states that all living organisms on Earth share a </a:t>
            </a:r>
            <a:r>
              <a:rPr lang="en-US" sz="2800" dirty="0" smtClean="0">
                <a:solidFill>
                  <a:srgbClr val="66FFF9"/>
                </a:solidFill>
              </a:rPr>
              <a:t>common ancestor </a:t>
            </a:r>
            <a:r>
              <a:rPr lang="en-US" sz="2800" dirty="0" smtClean="0"/>
              <a:t>and they have changed over time mostly through the process of </a:t>
            </a:r>
            <a:r>
              <a:rPr lang="en-US" sz="2800" dirty="0" smtClean="0">
                <a:solidFill>
                  <a:srgbClr val="5FFFF7"/>
                </a:solidFill>
              </a:rPr>
              <a:t>natural selection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8356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3" name="Picture 7" descr="D40%20Geologic%20Tim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8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5" t="9183" r="13115" b="8177"/>
          <a:stretch>
            <a:fillRect/>
          </a:stretch>
        </p:blipFill>
        <p:spPr>
          <a:xfrm>
            <a:off x="3962400" y="914400"/>
            <a:ext cx="4419600" cy="3535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46662" dir="2115817" algn="ctr" rotWithShape="0">
              <a:srgbClr val="000000">
                <a:alpha val="89999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empus Sans ITC" charset="0"/>
              </a:rPr>
              <a:t>The Fossil Record – Fossils and Ancient Life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828800"/>
            <a:ext cx="8153400" cy="46069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>
                <a:solidFill>
                  <a:schemeClr val="bg1"/>
                </a:solidFill>
              </a:rPr>
              <a:t>The fossil record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600" dirty="0">
                <a:solidFill>
                  <a:schemeClr val="bg1"/>
                </a:solidFill>
              </a:rPr>
              <a:t>    provides evidence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600" dirty="0">
                <a:solidFill>
                  <a:schemeClr val="bg1"/>
                </a:solidFill>
              </a:rPr>
              <a:t>    about the history of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600" dirty="0">
                <a:solidFill>
                  <a:schemeClr val="bg1"/>
                </a:solidFill>
              </a:rPr>
              <a:t>     life on Earth.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solidFill>
                  <a:schemeClr val="bg1"/>
                </a:solidFill>
              </a:rPr>
              <a:t> It also shows how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600" dirty="0">
                <a:solidFill>
                  <a:schemeClr val="bg1"/>
                </a:solidFill>
              </a:rPr>
              <a:t>    different groups of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600" dirty="0">
                <a:solidFill>
                  <a:schemeClr val="bg1"/>
                </a:solidFill>
              </a:rPr>
              <a:t>    organisms, including species, have changed over time.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solidFill>
                  <a:schemeClr val="bg1"/>
                </a:solidFill>
              </a:rPr>
              <a:t>More than </a:t>
            </a:r>
            <a:r>
              <a:rPr lang="en-US" sz="2600" b="1" dirty="0">
                <a:solidFill>
                  <a:srgbClr val="006699"/>
                </a:solidFill>
              </a:rPr>
              <a:t>99%</a:t>
            </a:r>
            <a:r>
              <a:rPr lang="en-US" sz="2600" dirty="0">
                <a:solidFill>
                  <a:schemeClr val="bg1"/>
                </a:solidFill>
              </a:rPr>
              <a:t> of all species that  have ever lived on Earth have become extinct</a:t>
            </a:r>
            <a:r>
              <a:rPr lang="en-US" sz="2600" dirty="0">
                <a:solidFill>
                  <a:schemeClr val="accent1"/>
                </a:solidFill>
              </a:rPr>
              <a:t>.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Fossil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Scientists use geological and chemical data to date preserved remains of living organisms from the past.</a:t>
            </a:r>
          </a:p>
          <a:p>
            <a:r>
              <a:rPr lang="en-US" sz="2800" dirty="0" smtClean="0"/>
              <a:t>When fossils are arranged chronologically, there is an progressive change in organisms.</a:t>
            </a:r>
          </a:p>
          <a:p>
            <a:r>
              <a:rPr lang="en-US" sz="2800" dirty="0" smtClean="0"/>
              <a:t>Fossil records that are almost complete support they theory of common ancestry.</a:t>
            </a:r>
            <a:endParaRPr lang="en-US" sz="2800" dirty="0"/>
          </a:p>
        </p:txBody>
      </p:sp>
      <p:pic>
        <p:nvPicPr>
          <p:cNvPr id="4" name="Picture 4" descr="855bz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8618" y="4550868"/>
            <a:ext cx="2919413" cy="2189163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196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Descent with Modification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Species today look different from their ancestors.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Each has descended, with changes, from other species over time.</a:t>
            </a:r>
          </a:p>
        </p:txBody>
      </p:sp>
      <p:pic>
        <p:nvPicPr>
          <p:cNvPr id="32771" name="Picture 5" descr="horse-ev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32" y="3532358"/>
            <a:ext cx="7617468" cy="304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Sequential Evolutionary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fossil record provides evidence for the theory of </a:t>
            </a:r>
            <a:r>
              <a:rPr lang="en-US" sz="2800" dirty="0" smtClean="0">
                <a:solidFill>
                  <a:srgbClr val="66FFF9"/>
                </a:solidFill>
              </a:rPr>
              <a:t>sequential evolutionary change </a:t>
            </a:r>
            <a:r>
              <a:rPr lang="en-US" sz="2800" dirty="0" smtClean="0"/>
              <a:t>within groups over time.</a:t>
            </a:r>
          </a:p>
          <a:p>
            <a:r>
              <a:rPr lang="en-US" sz="2800" dirty="0" smtClean="0"/>
              <a:t>Older fossils are located in lower layers of rock while younger fossils are located closer to the surface.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4014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Garamond" charset="0"/>
              </a:rPr>
              <a:t>Principle of Original Horizontality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05600" y="1600201"/>
            <a:ext cx="2011790" cy="3733800"/>
          </a:xfrm>
        </p:spPr>
        <p:txBody>
          <a:bodyPr/>
          <a:lstStyle/>
          <a:p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Layers are put down in order.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Youngest on the  top, oldest on the bottom.</a:t>
            </a:r>
          </a:p>
          <a:p>
            <a:endParaRPr lang="en-US" dirty="0"/>
          </a:p>
        </p:txBody>
      </p:sp>
      <p:pic>
        <p:nvPicPr>
          <p:cNvPr id="9219" name="Picture 2" descr="http://serc.carleton.edu/images/quantskills/methods/xcu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3" t="6287" r="9663" b="8841"/>
          <a:stretch>
            <a:fillRect/>
          </a:stretch>
        </p:blipFill>
        <p:spPr bwMode="auto">
          <a:xfrm>
            <a:off x="685800" y="1600200"/>
            <a:ext cx="6019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Gaps in the fossil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Overall, fossilization rates are low.</a:t>
            </a:r>
          </a:p>
          <a:p>
            <a:r>
              <a:rPr lang="en-US" sz="2800" dirty="0" smtClean="0"/>
              <a:t>Conditions needed for fossilization are very specific.</a:t>
            </a:r>
          </a:p>
          <a:p>
            <a:r>
              <a:rPr lang="en-US" sz="2800" dirty="0" smtClean="0"/>
              <a:t>Organisms with soft bodies or small bones do not fossilize well.</a:t>
            </a:r>
          </a:p>
          <a:p>
            <a:r>
              <a:rPr lang="en-US" sz="2800" dirty="0" smtClean="0"/>
              <a:t>Gaps in the fossil record continue to be filled as new fossils are discovered, but it is likely that the fossils of some species will never be discovered.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28101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Biogeography is the study of the distribution of species, organisms and ecosystems through geological space and time.</a:t>
            </a:r>
          </a:p>
          <a:p>
            <a:endParaRPr lang="en-US" sz="1400" dirty="0"/>
          </a:p>
          <a:p>
            <a:r>
              <a:rPr lang="en-US" sz="2800" dirty="0" smtClean="0"/>
              <a:t>Similar fossils and living species are found on unconnected continents supporting the idea of </a:t>
            </a:r>
            <a:r>
              <a:rPr lang="en-US" sz="2800" dirty="0" smtClean="0">
                <a:solidFill>
                  <a:srgbClr val="66FFF9"/>
                </a:solidFill>
              </a:rPr>
              <a:t>continental drift</a:t>
            </a:r>
            <a:r>
              <a:rPr lang="en-US" sz="2800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6" descr="tectonics_r14_c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>
            <a:fillRect/>
          </a:stretch>
        </p:blipFill>
        <p:spPr>
          <a:xfrm>
            <a:off x="4374505" y="4339376"/>
            <a:ext cx="4488395" cy="23788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185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00100" indent="-800100"/>
            <a:r>
              <a:rPr lang="en-US" b="1" dirty="0" smtClean="0">
                <a:solidFill>
                  <a:srgbClr val="FFFFFF"/>
                </a:solidFill>
                <a:latin typeface="Tempus Sans ITC" charset="0"/>
              </a:rPr>
              <a:t>Continental Drift</a:t>
            </a:r>
            <a:endParaRPr lang="en-US" sz="3600" b="1" dirty="0">
              <a:solidFill>
                <a:srgbClr val="FFFFFF"/>
              </a:solidFill>
              <a:latin typeface="Tempus Sans IT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dirty="0">
                <a:solidFill>
                  <a:srgbClr val="66FFF9"/>
                </a:solidFill>
              </a:rPr>
              <a:t>Continental drift </a:t>
            </a:r>
            <a:r>
              <a:rPr lang="en-US" sz="2800" dirty="0"/>
              <a:t>states that there was one land mass (</a:t>
            </a:r>
            <a:r>
              <a:rPr lang="en-US" sz="2800" dirty="0">
                <a:solidFill>
                  <a:srgbClr val="66FFF9"/>
                </a:solidFill>
              </a:rPr>
              <a:t>Pangaea</a:t>
            </a:r>
            <a:r>
              <a:rPr lang="en-US" sz="2800" dirty="0"/>
              <a:t>) that split into several continents over millions of years.</a:t>
            </a:r>
          </a:p>
          <a:p>
            <a:endParaRPr lang="en-US" dirty="0"/>
          </a:p>
        </p:txBody>
      </p:sp>
      <p:pic>
        <p:nvPicPr>
          <p:cNvPr id="8" name="Picture 4" descr="lauras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3097" y="1169458"/>
            <a:ext cx="3441700" cy="55360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Homologies are similar features between different organisms resulting from </a:t>
            </a:r>
            <a:r>
              <a:rPr lang="en-US" sz="2800" dirty="0" smtClean="0">
                <a:solidFill>
                  <a:srgbClr val="66FFF9"/>
                </a:solidFill>
              </a:rPr>
              <a:t>common ancestors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smtClean="0"/>
              <a:t>There are three types:</a:t>
            </a:r>
          </a:p>
          <a:p>
            <a:pPr lvl="1"/>
            <a:r>
              <a:rPr lang="en-US" sz="2400" dirty="0" smtClean="0"/>
              <a:t>Anatomical—similar structures</a:t>
            </a:r>
          </a:p>
          <a:p>
            <a:pPr lvl="1"/>
            <a:r>
              <a:rPr lang="en-US" sz="2400" dirty="0" smtClean="0"/>
              <a:t>Molecular—similar stretches of genetic material</a:t>
            </a:r>
          </a:p>
          <a:p>
            <a:pPr lvl="1"/>
            <a:r>
              <a:rPr lang="en-US" sz="2400" dirty="0" smtClean="0"/>
              <a:t>Developmental—similar features in embryos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0429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Anatomical Homologies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HOM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682" y="1311800"/>
            <a:ext cx="6424363" cy="53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208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Theories can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Although scientific theories are supported by a large amount of evidence generated over a long period of time, a scientific theory may change if new evidence contradicts it.</a:t>
            </a:r>
          </a:p>
          <a:p>
            <a:endParaRPr lang="en-US" sz="2800" dirty="0"/>
          </a:p>
          <a:p>
            <a:r>
              <a:rPr lang="en-US" sz="2800" dirty="0" smtClean="0"/>
              <a:t>A theory may be modified or completely rejected.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008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Developmental Homologies</a:t>
            </a:r>
            <a:endParaRPr lang="en-US" dirty="0"/>
          </a:p>
        </p:txBody>
      </p:sp>
      <p:pic>
        <p:nvPicPr>
          <p:cNvPr id="56324" name="Picture 4" descr="embryo"/>
          <p:cNvPicPr>
            <a:picLocks noChangeAspect="1" noChangeArrowheads="1"/>
          </p:cNvPicPr>
          <p:nvPr/>
        </p:nvPicPr>
        <p:blipFill>
          <a:blip r:embed="rId2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91" y="1417638"/>
            <a:ext cx="8173815" cy="4416706"/>
          </a:xfrm>
          <a:prstGeom prst="rect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vestigial"/>
          <p:cNvPicPr>
            <a:picLocks noChangeAspect="1" noChangeArrowheads="1"/>
          </p:cNvPicPr>
          <p:nvPr/>
        </p:nvPicPr>
        <p:blipFill rotWithShape="1">
          <a:blip r:embed="rId2">
            <a:lum bright="-2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63"/>
          <a:stretch/>
        </p:blipFill>
        <p:spPr>
          <a:xfrm>
            <a:off x="4233028" y="3664472"/>
            <a:ext cx="4681762" cy="2920399"/>
          </a:xfrm>
          <a:prstGeom prst="rect">
            <a:avLst/>
          </a:prstGeom>
          <a:noFill/>
          <a:ln w="3810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Vestigial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a structure is no longer needed as populations change and diversify, it often slowly degenerates until it is nonfunctional.  These are called </a:t>
            </a:r>
            <a:r>
              <a:rPr lang="en-US" sz="2800" dirty="0" smtClean="0">
                <a:solidFill>
                  <a:srgbClr val="66FFF9"/>
                </a:solidFill>
              </a:rPr>
              <a:t>vestigial structures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Ex. Pelvis in a whale</a:t>
            </a:r>
          </a:p>
          <a:p>
            <a:r>
              <a:rPr lang="en-US" sz="2800" dirty="0" smtClean="0"/>
              <a:t>Ex. Human appendix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979404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Descent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3233471" cy="4114800"/>
          </a:xfrm>
        </p:spPr>
        <p:txBody>
          <a:bodyPr>
            <a:normAutofit/>
          </a:bodyPr>
          <a:lstStyle/>
          <a:p>
            <a:r>
              <a:rPr lang="en-US" sz="2800" dirty="0"/>
              <a:t>All species, living or extinct, were derived from common ancestors.</a:t>
            </a:r>
          </a:p>
          <a:p>
            <a:r>
              <a:rPr lang="en-US" sz="2800" dirty="0"/>
              <a:t>A single </a:t>
            </a:r>
            <a:r>
              <a:rPr lang="ja-JP" altLang="en-US" sz="2800" dirty="0">
                <a:latin typeface="Arial"/>
              </a:rPr>
              <a:t>“</a:t>
            </a:r>
            <a:r>
              <a:rPr lang="en-US" sz="2800" dirty="0"/>
              <a:t>tree of life</a:t>
            </a:r>
            <a:r>
              <a:rPr lang="ja-JP" altLang="en-US" sz="2800" dirty="0">
                <a:latin typeface="Arial"/>
              </a:rPr>
              <a:t>”</a:t>
            </a:r>
            <a:r>
              <a:rPr lang="en-US" sz="2800" dirty="0"/>
              <a:t> links all living things.</a:t>
            </a:r>
          </a:p>
        </p:txBody>
      </p:sp>
      <p:pic>
        <p:nvPicPr>
          <p:cNvPr id="52229" name="Picture 5" descr="Image:Evolution timelin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181" y="1417637"/>
            <a:ext cx="5132545" cy="407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Charles Darwin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English naturalist</a:t>
            </a:r>
            <a:endParaRPr lang="en-US" sz="2800" dirty="0"/>
          </a:p>
          <a:p>
            <a:r>
              <a:rPr lang="en-US" sz="2800" dirty="0" smtClean="0"/>
              <a:t>5 year expedition on the </a:t>
            </a:r>
            <a:r>
              <a:rPr lang="en-US" sz="2800" dirty="0" smtClean="0">
                <a:solidFill>
                  <a:srgbClr val="66FFF9"/>
                </a:solidFill>
              </a:rPr>
              <a:t>HMS </a:t>
            </a:r>
            <a:r>
              <a:rPr lang="en-US" sz="2800" i="1" dirty="0" smtClean="0">
                <a:solidFill>
                  <a:srgbClr val="66FFF9"/>
                </a:solidFill>
              </a:rPr>
              <a:t>Beagle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/>
              <a:t>in 1831</a:t>
            </a:r>
          </a:p>
        </p:txBody>
      </p:sp>
      <p:pic>
        <p:nvPicPr>
          <p:cNvPr id="4" name="Picture 4" descr="Beagle3"/>
          <p:cNvPicPr>
            <a:picLocks noChangeAspect="1" noChangeArrowheads="1"/>
          </p:cNvPicPr>
          <p:nvPr/>
        </p:nvPicPr>
        <p:blipFill>
          <a:blip r:embed="rId2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9793" y="2814638"/>
            <a:ext cx="3886200" cy="2519363"/>
          </a:xfrm>
          <a:prstGeom prst="rect">
            <a:avLst/>
          </a:prstGeom>
          <a:noFill/>
          <a:ln w="38100">
            <a:solidFill>
              <a:srgbClr val="0033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Cj0353619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058" y="2814638"/>
            <a:ext cx="2333625" cy="3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418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Charles Darwin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One of his most famous stops was the </a:t>
            </a:r>
            <a:r>
              <a:rPr lang="en-US" sz="2800" dirty="0" smtClean="0">
                <a:solidFill>
                  <a:srgbClr val="66FFF9"/>
                </a:solidFill>
              </a:rPr>
              <a:t>Galapagos Islands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He noticed the variation present in different populations of organisms and how the adaptations or organisms made them better suited to their environments.</a:t>
            </a:r>
          </a:p>
        </p:txBody>
      </p:sp>
      <p:pic>
        <p:nvPicPr>
          <p:cNvPr id="4" name="Picture 6" descr="galapagos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8"/>
          <a:stretch>
            <a:fillRect/>
          </a:stretch>
        </p:blipFill>
        <p:spPr>
          <a:xfrm>
            <a:off x="5029200" y="3981451"/>
            <a:ext cx="3181350" cy="2705100"/>
          </a:xfrm>
          <a:prstGeom prst="rect">
            <a:avLst/>
          </a:prstGeom>
          <a:noFill/>
          <a:ln w="38100">
            <a:solidFill>
              <a:srgbClr val="0033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503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Variation?  Adaptation?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66FFF9"/>
                </a:solidFill>
              </a:rPr>
              <a:t>Variation</a:t>
            </a:r>
            <a:r>
              <a:rPr lang="en-US" sz="2400" dirty="0" smtClean="0"/>
              <a:t>—differences</a:t>
            </a:r>
          </a:p>
          <a:p>
            <a:pPr lvl="1"/>
            <a:r>
              <a:rPr lang="en-US" sz="2000" dirty="0" smtClean="0"/>
              <a:t>Favorable variations help an individual survive and reproduce.</a:t>
            </a:r>
          </a:p>
          <a:p>
            <a:pPr lvl="1"/>
            <a:r>
              <a:rPr lang="en-US" sz="2000" dirty="0" smtClean="0"/>
              <a:t>Unfavorable variations lead to fewer offspring and extinction.</a:t>
            </a:r>
            <a:endParaRPr lang="en-US" sz="2000" dirty="0"/>
          </a:p>
          <a:p>
            <a:endParaRPr lang="en-US" sz="1200" dirty="0" smtClean="0"/>
          </a:p>
          <a:p>
            <a:r>
              <a:rPr lang="en-US" sz="2400" dirty="0" smtClean="0"/>
              <a:t>A </a:t>
            </a:r>
            <a:r>
              <a:rPr lang="en-US" sz="2400" dirty="0"/>
              <a:t>variation may be favorable in one environment and unfavorable in another.</a:t>
            </a:r>
          </a:p>
          <a:p>
            <a:endParaRPr lang="en-US" sz="1200" dirty="0" smtClean="0"/>
          </a:p>
          <a:p>
            <a:r>
              <a:rPr lang="en-US" sz="2400" dirty="0" smtClean="0">
                <a:solidFill>
                  <a:srgbClr val="66FFF9"/>
                </a:solidFill>
              </a:rPr>
              <a:t>Adaptation</a:t>
            </a:r>
            <a:r>
              <a:rPr lang="en-US" sz="2400" dirty="0" smtClean="0"/>
              <a:t>—trait that helps organisms of a particular species to survive and reproduce in their unique environment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0699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Garamond" charset="0"/>
              </a:rPr>
              <a:t>Darwin</a:t>
            </a:r>
            <a:r>
              <a:rPr lang="ja-JP" altLang="en-US" dirty="0">
                <a:solidFill>
                  <a:srgbClr val="FFFFFF"/>
                </a:solidFill>
                <a:latin typeface="Garamond" charset="0"/>
              </a:rPr>
              <a:t>’</a:t>
            </a:r>
            <a:r>
              <a:rPr lang="en-US" dirty="0">
                <a:solidFill>
                  <a:srgbClr val="FFFFFF"/>
                </a:solidFill>
                <a:latin typeface="Garamond" charset="0"/>
              </a:rPr>
              <a:t>s Observations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Garamond" charset="0"/>
              </a:rPr>
              <a:t>Islands had different climates</a:t>
            </a:r>
          </a:p>
          <a:p>
            <a:r>
              <a:rPr lang="en-US" sz="2800" dirty="0">
                <a:solidFill>
                  <a:srgbClr val="FFFFFF"/>
                </a:solidFill>
                <a:latin typeface="Garamond" charset="0"/>
              </a:rPr>
              <a:t>Characteristics of plants and animals varied among islands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  <a:latin typeface="Garamond" charset="0"/>
              </a:rPr>
              <a:t>Tortoise shell shape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  <a:latin typeface="Garamond" charset="0"/>
              </a:rPr>
              <a:t>Bird beak shape</a:t>
            </a:r>
          </a:p>
          <a:p>
            <a:r>
              <a:rPr lang="en-US" sz="2800" dirty="0">
                <a:solidFill>
                  <a:srgbClr val="FFFFFF"/>
                </a:solidFill>
                <a:latin typeface="Garamond" charset="0"/>
              </a:rPr>
              <a:t>What could this mean?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Font typeface="Wingdings" pitchFamily="2" charset="2"/>
              <a:buChar char="n"/>
              <a:defRPr/>
            </a:pPr>
            <a:endParaRPr lang="en-US" dirty="0">
              <a:ea typeface="+mn-e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>
              <a:buFont typeface="Wingdings" pitchFamily="2" charset="2"/>
              <a:buChar char="n"/>
              <a:defRPr/>
            </a:pPr>
            <a:endParaRPr lang="en-US">
              <a:ea typeface="+mn-ea"/>
            </a:endParaRPr>
          </a:p>
        </p:txBody>
      </p:sp>
      <p:pic>
        <p:nvPicPr>
          <p:cNvPr id="6150" name="Picture 2" descr="http://kids.sandiegozoo.org/sites/default/files/imagecache/animal_class_hero/galapago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6800"/>
            <a:ext cx="4329113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4" descr="http://www.animalcorner.co.uk/galapagos/graphics/finchbeakssm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71900"/>
            <a:ext cx="38671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hlink"/>
                </a:solidFill>
                <a:latin typeface="Garamond" charset="0"/>
              </a:rPr>
              <a:t>Lamarck</a:t>
            </a:r>
            <a:r>
              <a:rPr lang="ja-JP" altLang="en-US">
                <a:solidFill>
                  <a:schemeClr val="hlink"/>
                </a:solidFill>
                <a:latin typeface="Garamond" charset="0"/>
              </a:rPr>
              <a:t>’</a:t>
            </a:r>
            <a:r>
              <a:rPr lang="en-US">
                <a:solidFill>
                  <a:schemeClr val="hlink"/>
                </a:solidFill>
                <a:latin typeface="Garamond" charset="0"/>
              </a:rPr>
              <a:t>s Theory of Evolution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b="1" dirty="0">
                <a:solidFill>
                  <a:srgbClr val="66FFF9"/>
                </a:solidFill>
                <a:latin typeface="Garamond" charset="0"/>
              </a:rPr>
              <a:t>Jean-Baptiste Lamarck</a:t>
            </a:r>
            <a:r>
              <a:rPr lang="en-US" sz="2400" dirty="0">
                <a:solidFill>
                  <a:srgbClr val="66FFF9"/>
                </a:solidFill>
                <a:latin typeface="Garamond" charset="0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Garamond" charset="0"/>
              </a:rPr>
              <a:t>was among one of the first scientists to recognize that life had changed over time.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  <a:latin typeface="Garamond" charset="0"/>
              </a:rPr>
              <a:t>He proposed that by selective </a:t>
            </a:r>
            <a:r>
              <a:rPr lang="en-US" sz="2400" b="1" dirty="0">
                <a:solidFill>
                  <a:srgbClr val="66FFF9"/>
                </a:solidFill>
                <a:latin typeface="Garamond" charset="0"/>
              </a:rPr>
              <a:t>use or disuse </a:t>
            </a:r>
            <a:r>
              <a:rPr lang="en-US" sz="2400" dirty="0">
                <a:solidFill>
                  <a:srgbClr val="FFFFFF"/>
                </a:solidFill>
                <a:latin typeface="Garamond" charset="0"/>
              </a:rPr>
              <a:t>of organs, organisms </a:t>
            </a:r>
            <a:r>
              <a:rPr lang="en-US" sz="2400" b="1" dirty="0">
                <a:solidFill>
                  <a:srgbClr val="66FFF9"/>
                </a:solidFill>
                <a:latin typeface="Garamond" charset="0"/>
              </a:rPr>
              <a:t>acquired</a:t>
            </a:r>
            <a:r>
              <a:rPr lang="en-US" sz="2400" b="1" dirty="0">
                <a:solidFill>
                  <a:srgbClr val="FFFFFF"/>
                </a:solidFill>
                <a:latin typeface="Garamond" charset="0"/>
              </a:rPr>
              <a:t> or lost certain </a:t>
            </a:r>
            <a:r>
              <a:rPr lang="en-US" sz="2400" b="1" dirty="0">
                <a:solidFill>
                  <a:srgbClr val="66FFF9"/>
                </a:solidFill>
                <a:latin typeface="Garamond" charset="0"/>
              </a:rPr>
              <a:t>traits</a:t>
            </a:r>
            <a:r>
              <a:rPr lang="en-US" sz="2400" b="1" dirty="0">
                <a:solidFill>
                  <a:srgbClr val="FFFFFF"/>
                </a:solidFill>
                <a:latin typeface="Garamond" charset="0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Garamond" charset="0"/>
              </a:rPr>
              <a:t>during their lifetime. 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  <a:latin typeface="Garamond" charset="0"/>
              </a:rPr>
              <a:t>These traits could then be passed on to their offspring. Over time this process led to change in a species.</a:t>
            </a:r>
          </a:p>
        </p:txBody>
      </p:sp>
      <p:pic>
        <p:nvPicPr>
          <p:cNvPr id="11268" name="Picture 4" descr="lamarc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3625" y="1219200"/>
            <a:ext cx="3327400" cy="4906963"/>
          </a:xfrm>
          <a:noFill/>
          <a:ln w="38100">
            <a:solidFill>
              <a:srgbClr val="0033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</a:rPr>
              <a:t>Use and Disuse</a:t>
            </a:r>
          </a:p>
        </p:txBody>
      </p:sp>
      <p:pic>
        <p:nvPicPr>
          <p:cNvPr id="12293" name="Picture 4" descr="http://cdn.dipity.com/uploads/events/7540d280813fdb8e83ef5b15d363588d_1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45" y="1256741"/>
            <a:ext cx="7648110" cy="546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Pop.thmx</Template>
  <TotalTime>339</TotalTime>
  <Words>1166</Words>
  <Application>Microsoft Macintosh PowerPoint</Application>
  <PresentationFormat>On-screen Show (4:3)</PresentationFormat>
  <Paragraphs>136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Urban Pop</vt:lpstr>
      <vt:lpstr>The Theory of Evolution</vt:lpstr>
      <vt:lpstr>The theory of evolution</vt:lpstr>
      <vt:lpstr>Theories can change</vt:lpstr>
      <vt:lpstr>Charles Darwin</vt:lpstr>
      <vt:lpstr>Charles Darwin</vt:lpstr>
      <vt:lpstr>Variation?  Adaptation?</vt:lpstr>
      <vt:lpstr>Darwin’s Observations</vt:lpstr>
      <vt:lpstr>Lamarck’s Theory of Evolution</vt:lpstr>
      <vt:lpstr>Use and Disuse</vt:lpstr>
      <vt:lpstr>Darwin’s Theory</vt:lpstr>
      <vt:lpstr>Darwin Publishes</vt:lpstr>
      <vt:lpstr>Artificial Selection</vt:lpstr>
      <vt:lpstr>Fitness</vt:lpstr>
      <vt:lpstr>Natural Selection</vt:lpstr>
      <vt:lpstr>Artificial vs. Natural Selection</vt:lpstr>
      <vt:lpstr>Acquired vs. Genetic Traits</vt:lpstr>
      <vt:lpstr>Populations, not individuals</vt:lpstr>
      <vt:lpstr>Differential Reproductive success</vt:lpstr>
      <vt:lpstr>Evidence of Evolution</vt:lpstr>
      <vt:lpstr>The Fossil Record – Fossils and Ancient Life</vt:lpstr>
      <vt:lpstr>Fossil Record</vt:lpstr>
      <vt:lpstr>Descent with Modification</vt:lpstr>
      <vt:lpstr>Sequential Evolutionary change</vt:lpstr>
      <vt:lpstr>Principle of Original Horizontality</vt:lpstr>
      <vt:lpstr>Gaps in the fossil record</vt:lpstr>
      <vt:lpstr>Biogeography</vt:lpstr>
      <vt:lpstr>Continental Drift</vt:lpstr>
      <vt:lpstr>Homologies</vt:lpstr>
      <vt:lpstr>Anatomical Homologies</vt:lpstr>
      <vt:lpstr>Developmental Homologies</vt:lpstr>
      <vt:lpstr>Vestigial Structures</vt:lpstr>
      <vt:lpstr>Common Descent</vt:lpstr>
    </vt:vector>
  </TitlesOfParts>
  <Company>LISD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</dc:title>
  <dc:creator>Jennifer  Wind</dc:creator>
  <cp:lastModifiedBy>Emily Klein</cp:lastModifiedBy>
  <cp:revision>37</cp:revision>
  <dcterms:created xsi:type="dcterms:W3CDTF">2014-10-17T19:30:56Z</dcterms:created>
  <dcterms:modified xsi:type="dcterms:W3CDTF">2017-10-30T13:17:30Z</dcterms:modified>
</cp:coreProperties>
</file>