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0F5-DE2A-423C-93A8-06C8936A74FD}" type="datetimeFigureOut">
              <a:rPr lang="en-US" smtClean="0"/>
              <a:pPr/>
              <a:t>11/8/17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27A8-DC1B-4583-B121-A4306B578E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0F5-DE2A-423C-93A8-06C8936A74FD}" type="datetimeFigureOut">
              <a:rPr lang="en-US" smtClean="0"/>
              <a:pPr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27A8-DC1B-4583-B121-A4306B578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0F5-DE2A-423C-93A8-06C8936A74FD}" type="datetimeFigureOut">
              <a:rPr lang="en-US" smtClean="0"/>
              <a:pPr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27A8-DC1B-4583-B121-A4306B578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0F5-DE2A-423C-93A8-06C8936A74FD}" type="datetimeFigureOut">
              <a:rPr lang="en-US" smtClean="0"/>
              <a:pPr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27A8-DC1B-4583-B121-A4306B578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0F5-DE2A-423C-93A8-06C8936A74FD}" type="datetimeFigureOut">
              <a:rPr lang="en-US" smtClean="0"/>
              <a:pPr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E427A8-DC1B-4583-B121-A4306B578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0F5-DE2A-423C-93A8-06C8936A74FD}" type="datetimeFigureOut">
              <a:rPr lang="en-US" smtClean="0"/>
              <a:pPr/>
              <a:t>11/8/17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27A8-DC1B-4583-B121-A4306B578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0F5-DE2A-423C-93A8-06C8936A74FD}" type="datetimeFigureOut">
              <a:rPr lang="en-US" smtClean="0"/>
              <a:pPr/>
              <a:t>11/8/17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27A8-DC1B-4583-B121-A4306B578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0F5-DE2A-423C-93A8-06C8936A74FD}" type="datetimeFigureOut">
              <a:rPr lang="en-US" smtClean="0"/>
              <a:pPr/>
              <a:t>11/8/17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27A8-DC1B-4583-B121-A4306B578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0F5-DE2A-423C-93A8-06C8936A74FD}" type="datetimeFigureOut">
              <a:rPr lang="en-US" smtClean="0"/>
              <a:pPr/>
              <a:t>11/8/17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27A8-DC1B-4583-B121-A4306B578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0F5-DE2A-423C-93A8-06C8936A74FD}" type="datetimeFigureOut">
              <a:rPr lang="en-US" smtClean="0"/>
              <a:pPr/>
              <a:t>11/8/17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27A8-DC1B-4583-B121-A4306B578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0F5-DE2A-423C-93A8-06C8936A74FD}" type="datetimeFigureOut">
              <a:rPr lang="en-US" smtClean="0"/>
              <a:pPr/>
              <a:t>11/8/17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27A8-DC1B-4583-B121-A4306B578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9070F5-DE2A-423C-93A8-06C8936A74FD}" type="datetimeFigureOut">
              <a:rPr lang="en-US" smtClean="0"/>
              <a:pPr/>
              <a:t>11/8/17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E427A8-DC1B-4583-B121-A4306B578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5902570" cy="1828800"/>
          </a:xfrm>
        </p:spPr>
        <p:txBody>
          <a:bodyPr/>
          <a:lstStyle/>
          <a:p>
            <a:r>
              <a:rPr lang="en-US" dirty="0" smtClean="0"/>
              <a:t>Ecology Illustrations</a:t>
            </a:r>
            <a:endParaRPr lang="en-US" dirty="0"/>
          </a:p>
        </p:txBody>
      </p:sp>
      <p:pic>
        <p:nvPicPr>
          <p:cNvPr id="1028" name="Picture 4" descr="http://www.shelbyed.k12.al.us/schools/omms/faculty/sgilmore/ecolog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04800"/>
            <a:ext cx="1746269" cy="1895475"/>
          </a:xfrm>
          <a:prstGeom prst="rect">
            <a:avLst/>
          </a:prstGeom>
          <a:noFill/>
        </p:spPr>
      </p:pic>
      <p:pic>
        <p:nvPicPr>
          <p:cNvPr id="1030" name="Picture 6" descr="http://www.desert-scape.com/ecosys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1138" y="2514600"/>
            <a:ext cx="6773662" cy="4152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 herbivore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organism that obtains energy by eating plants </a:t>
            </a:r>
          </a:p>
          <a:p>
            <a:endParaRPr lang="en-US" dirty="0"/>
          </a:p>
        </p:txBody>
      </p:sp>
      <p:pic>
        <p:nvPicPr>
          <p:cNvPr id="32770" name="Picture 2" descr="http://upload.wikimedia.org/wikipedia/commons/c/cb/White-tailed_deer_(Odocoileus_virginianus)_grazing_-_20050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4876800" cy="3657600"/>
          </a:xfrm>
          <a:prstGeom prst="rect">
            <a:avLst/>
          </a:prstGeom>
          <a:noFill/>
        </p:spPr>
      </p:pic>
      <p:pic>
        <p:nvPicPr>
          <p:cNvPr id="32772" name="Picture 4" descr="http://us.123rf.com/400wm/400/400/coleong/coleong0801/coleong080100236/2345510-the-koala-phascolarctos-cinereus-is-a-thickset-arboreal-marsupial-herbivore-native-to-austra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09800"/>
            <a:ext cx="2895600" cy="4347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 decomposer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Organisms that break down organic matter such as bacteria and fungi</a:t>
            </a:r>
            <a:endParaRPr lang="en-US" dirty="0"/>
          </a:p>
        </p:txBody>
      </p:sp>
      <p:pic>
        <p:nvPicPr>
          <p:cNvPr id="31746" name="Picture 2" descr="http://www.geography4kids.com/files/art/land_chain4_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514600"/>
            <a:ext cx="4038600" cy="4038602"/>
          </a:xfrm>
          <a:prstGeom prst="rect">
            <a:avLst/>
          </a:prstGeom>
          <a:noFill/>
        </p:spPr>
      </p:pic>
      <p:pic>
        <p:nvPicPr>
          <p:cNvPr id="31748" name="Picture 4" descr="http://langes0812.files.wordpress.com/2011/05/pseudomonas_bact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24200"/>
            <a:ext cx="3852333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 food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series of steps in which organisms transfer energy by eating and being eaten</a:t>
            </a:r>
            <a:endParaRPr lang="en-US" dirty="0"/>
          </a:p>
        </p:txBody>
      </p:sp>
      <p:pic>
        <p:nvPicPr>
          <p:cNvPr id="30722" name="Picture 2" descr="http://www.reptilesalive.com/images/foodchain.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9" y="2590800"/>
            <a:ext cx="5384799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  food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Links all food chains in an ecosystem together</a:t>
            </a:r>
            <a:endParaRPr lang="en-US" dirty="0"/>
          </a:p>
        </p:txBody>
      </p:sp>
      <p:pic>
        <p:nvPicPr>
          <p:cNvPr id="29698" name="Picture 2" descr="http://www.uic.edu/classes/bios/bios101/x311_files/images/image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6219825" cy="4476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13.  ecological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Diagram that shows the relative amounts of energy or matter contains within each </a:t>
            </a:r>
            <a:r>
              <a:rPr lang="en-US" dirty="0" err="1" smtClean="0"/>
              <a:t>trophic</a:t>
            </a:r>
            <a:r>
              <a:rPr lang="en-US" dirty="0" smtClean="0"/>
              <a:t> level in a food chain or food web</a:t>
            </a:r>
            <a:endParaRPr lang="en-US" dirty="0"/>
          </a:p>
        </p:txBody>
      </p:sp>
      <p:pic>
        <p:nvPicPr>
          <p:cNvPr id="28674" name="Picture 2" descr="http://maggiesscienceconnection.weebly.com/uploads/5/1/0/5/5105330/184760234.jpg?3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596" y="2971800"/>
            <a:ext cx="557083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  transpiration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that evaporates from the leaves of plants</a:t>
            </a:r>
            <a:endParaRPr lang="en-US" dirty="0"/>
          </a:p>
        </p:txBody>
      </p:sp>
      <p:pic>
        <p:nvPicPr>
          <p:cNvPr id="27650" name="Picture 2" descr="http://www.scienceproject.com/projects/intro/senior/images/SB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09800"/>
            <a:ext cx="2900515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15.  nitrogen fixation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Bacteria convert nitrogen gas into ammonia, nitrates and nitrites that can be used by plants</a:t>
            </a:r>
            <a:endParaRPr lang="en-US" dirty="0"/>
          </a:p>
        </p:txBody>
      </p:sp>
      <p:pic>
        <p:nvPicPr>
          <p:cNvPr id="26626" name="Picture 2" descr="http://eorganic.info/sites/eorganic.info/files/u118/4439_Legume_based_cropping_system_graphic.jpg"/>
          <p:cNvPicPr>
            <a:picLocks noChangeAspect="1" noChangeArrowheads="1"/>
          </p:cNvPicPr>
          <p:nvPr/>
        </p:nvPicPr>
        <p:blipFill>
          <a:blip r:embed="rId2" cstate="print"/>
          <a:srcRect t="16568" r="59111"/>
          <a:stretch>
            <a:fillRect/>
          </a:stretch>
        </p:blipFill>
        <p:spPr bwMode="auto">
          <a:xfrm>
            <a:off x="3352800" y="2536961"/>
            <a:ext cx="2667000" cy="4087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  limiting nutrient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nutrient that is scarce or cycles very slowly in an ecosystem (ex. Phosphate)</a:t>
            </a:r>
            <a:endParaRPr lang="en-US" dirty="0"/>
          </a:p>
        </p:txBody>
      </p:sp>
      <p:pic>
        <p:nvPicPr>
          <p:cNvPr id="4" name="Picture 3" descr="pfertiliz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2667000"/>
            <a:ext cx="7191375" cy="3835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17.  biotic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Biological influences on organisms within an ecosystem</a:t>
            </a:r>
            <a:endParaRPr lang="en-US" dirty="0"/>
          </a:p>
        </p:txBody>
      </p:sp>
      <p:pic>
        <p:nvPicPr>
          <p:cNvPr id="24578" name="Picture 2" descr="http://www.forestry.gov.uk/images/oakdecline_armillaria.jpg/$FILE/oakdecline_armill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43200"/>
            <a:ext cx="2381250" cy="1666875"/>
          </a:xfrm>
          <a:prstGeom prst="rect">
            <a:avLst/>
          </a:prstGeom>
          <a:noFill/>
        </p:spPr>
      </p:pic>
      <p:pic>
        <p:nvPicPr>
          <p:cNvPr id="24580" name="Picture 4" descr="http://www.odt.co.nz/files/story/2009/09/this_photograph_by_dunedin_man_paul_sorrell_is_a_f_1120237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733800"/>
            <a:ext cx="4400550" cy="2933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18.  </a:t>
            </a:r>
            <a:r>
              <a:rPr lang="en-US" dirty="0" err="1" smtClean="0"/>
              <a:t>abiotic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or nonliving factors that shape ecosystems</a:t>
            </a:r>
            <a:endParaRPr lang="en-US" dirty="0"/>
          </a:p>
        </p:txBody>
      </p:sp>
      <p:pic>
        <p:nvPicPr>
          <p:cNvPr id="8" name="Picture 7" descr="abiotic_factor13624398896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296" y="2209800"/>
            <a:ext cx="5450902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organism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living thing</a:t>
            </a:r>
            <a:endParaRPr lang="en-US" dirty="0"/>
          </a:p>
        </p:txBody>
      </p:sp>
      <p:pic>
        <p:nvPicPr>
          <p:cNvPr id="38915" name="Picture 3" descr="C:\Documents and Settings\windj\Local Settings\Temporary Internet Files\Content.IE5\BP8VRGOP\MC9004413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2695" y="1828800"/>
            <a:ext cx="4965123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19.  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area where an organism lives</a:t>
            </a:r>
            <a:endParaRPr lang="en-US" dirty="0"/>
          </a:p>
        </p:txBody>
      </p:sp>
      <p:pic>
        <p:nvPicPr>
          <p:cNvPr id="4" name="Picture 3" descr="egret_habitat_ho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33600"/>
            <a:ext cx="6863996" cy="450325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20.  niche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range of physical and biological conditions in which an organism lives and the ways in which the organism uses those conditions; an organism’s  “occupation.”</a:t>
            </a:r>
            <a:endParaRPr lang="en-US" dirty="0"/>
          </a:p>
        </p:txBody>
      </p:sp>
      <p:pic>
        <p:nvPicPr>
          <p:cNvPr id="4" name="Picture 3" descr="f31-07_feeding_niches_f_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05200"/>
            <a:ext cx="7391400" cy="311362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21.  predation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interaction in which one organism captures and feeds on another organism</a:t>
            </a:r>
            <a:endParaRPr lang="en-US" dirty="0"/>
          </a:p>
        </p:txBody>
      </p:sp>
      <p:pic>
        <p:nvPicPr>
          <p:cNvPr id="20482" name="Picture 2" descr="http://2.bp.blogspot.com/-jdD45TyqsWw/UFlbkCN4cNI/AAAAAAAABwc/JQrMYIRHcpg/s1600/Wildebeest+migration+lions+hunting+wildebeest++lioness-chasing-a-wildebeest-Masai+Mara+Kenya+animal+hunting+animal+competition+beautiful+animals+of+kenya+amazing+animal+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14600"/>
            <a:ext cx="6677025" cy="4171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22. 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Organisms of the same or different species attempt to use an ecological resource in the same place at the same time</a:t>
            </a:r>
            <a:endParaRPr lang="en-US" dirty="0"/>
          </a:p>
        </p:txBody>
      </p:sp>
      <p:pic>
        <p:nvPicPr>
          <p:cNvPr id="19458" name="Picture 2" descr="https://instruct1.cit.cornell.edu/courses/ent201/images/matingbehavior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0"/>
            <a:ext cx="3828288" cy="3352800"/>
          </a:xfrm>
          <a:prstGeom prst="rect">
            <a:avLst/>
          </a:prstGeom>
          <a:noFill/>
        </p:spPr>
      </p:pic>
      <p:pic>
        <p:nvPicPr>
          <p:cNvPr id="19460" name="Picture 4" descr="http://img.ezinemark.com/imagemanager2/files/30003693/2011/07/2011-07-18-17-40-03-13-a-battle-between-a-tiger-and-a-bear-is-captured-by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5600"/>
            <a:ext cx="4572000" cy="379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  mutualism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symbiotic relationship that benefits both species</a:t>
            </a:r>
            <a:endParaRPr lang="en-US" dirty="0"/>
          </a:p>
        </p:txBody>
      </p:sp>
      <p:pic>
        <p:nvPicPr>
          <p:cNvPr id="4" name="Picture 3" descr="Honeybee_and_flow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33600"/>
            <a:ext cx="5638800" cy="44663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24.  commensalism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symbiotic relationship in which one species benefits and the other is neither helped nor harmed </a:t>
            </a:r>
            <a:endParaRPr lang="en-US" dirty="0"/>
          </a:p>
        </p:txBody>
      </p:sp>
      <p:pic>
        <p:nvPicPr>
          <p:cNvPr id="4" name="Picture 3" descr="141113-004-E1A568F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819400"/>
            <a:ext cx="6235226" cy="368445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25.  parasitism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symbiotic relationship in which one organism lives on or inside another organism and harms it</a:t>
            </a:r>
            <a:endParaRPr lang="en-US" dirty="0"/>
          </a:p>
        </p:txBody>
      </p:sp>
      <p:pic>
        <p:nvPicPr>
          <p:cNvPr id="4" name="Picture 3" descr="45fb41eca48eba30a1e87d437d77928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48000"/>
            <a:ext cx="5983967" cy="349909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26.  ecological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series of predictable changes that occur in a community over time</a:t>
            </a:r>
            <a:endParaRPr lang="en-US" dirty="0"/>
          </a:p>
        </p:txBody>
      </p:sp>
      <p:pic>
        <p:nvPicPr>
          <p:cNvPr id="4" name="Picture 3" descr="success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90800"/>
            <a:ext cx="6737397" cy="407503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27.  deciduous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tree that sheds its leaves during a particular season each year</a:t>
            </a:r>
            <a:endParaRPr lang="en-US" dirty="0"/>
          </a:p>
        </p:txBody>
      </p:sp>
      <p:pic>
        <p:nvPicPr>
          <p:cNvPr id="4" name="Picture 3" descr="Changing_of_seas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1915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28.  coniferous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Trees that have seed-bearing cones (most also have leaves shaped like needles)</a:t>
            </a:r>
            <a:endParaRPr lang="en-US" dirty="0"/>
          </a:p>
        </p:txBody>
      </p:sp>
      <p:pic>
        <p:nvPicPr>
          <p:cNvPr id="4" name="Picture 3" descr="contentItem-840587-5035589-dz3vx1yexn78u-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01" y="2541652"/>
            <a:ext cx="5124699" cy="40877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of organisms of one type that live in the same area</a:t>
            </a:r>
            <a:endParaRPr lang="en-US" dirty="0"/>
          </a:p>
        </p:txBody>
      </p:sp>
      <p:pic>
        <p:nvPicPr>
          <p:cNvPr id="39938" name="Picture 2" descr="C:\Documents and Settings\windj\Local Settings\Temporary Internet Files\Content.IE5\BP8VRGOP\MC9004413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8558" y="4191000"/>
            <a:ext cx="1058141" cy="990600"/>
          </a:xfrm>
          <a:prstGeom prst="rect">
            <a:avLst/>
          </a:prstGeom>
          <a:noFill/>
        </p:spPr>
      </p:pic>
      <p:pic>
        <p:nvPicPr>
          <p:cNvPr id="39939" name="Picture 3" descr="C:\Documents and Settings\windj\Local Settings\Temporary Internet Files\Content.IE5\BP8VRGOP\MC9004413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558" y="2590800"/>
            <a:ext cx="1058141" cy="990600"/>
          </a:xfrm>
          <a:prstGeom prst="rect">
            <a:avLst/>
          </a:prstGeom>
          <a:noFill/>
        </p:spPr>
      </p:pic>
      <p:pic>
        <p:nvPicPr>
          <p:cNvPr id="39940" name="Picture 4" descr="C:\Documents and Settings\windj\Local Settings\Temporary Internet Files\Content.IE5\BP8VRGOP\MC9004413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514600"/>
            <a:ext cx="1790700" cy="1676400"/>
          </a:xfrm>
          <a:prstGeom prst="rect">
            <a:avLst/>
          </a:prstGeom>
          <a:noFill/>
        </p:spPr>
      </p:pic>
      <p:pic>
        <p:nvPicPr>
          <p:cNvPr id="39941" name="Picture 5" descr="C:\Documents and Settings\windj\Local Settings\Temporary Internet Files\Content.IE5\BP8VRGOP\MC9004413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6650" y="2590800"/>
            <a:ext cx="1790700" cy="1676400"/>
          </a:xfrm>
          <a:prstGeom prst="rect">
            <a:avLst/>
          </a:prstGeom>
          <a:noFill/>
        </p:spPr>
      </p:pic>
      <p:pic>
        <p:nvPicPr>
          <p:cNvPr id="39942" name="Picture 6" descr="C:\Documents and Settings\windj\Local Settings\Temporary Internet Files\Content.IE5\BP8VRGOP\MC9004413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419600"/>
            <a:ext cx="990600" cy="927370"/>
          </a:xfrm>
          <a:prstGeom prst="rect">
            <a:avLst/>
          </a:prstGeom>
          <a:noFill/>
        </p:spPr>
      </p:pic>
      <p:pic>
        <p:nvPicPr>
          <p:cNvPr id="39943" name="Picture 7" descr="C:\Documents and Settings\windj\Local Settings\Temporary Internet Files\Content.IE5\BP8VRGOP\MC9004413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648200"/>
            <a:ext cx="1790700" cy="1676400"/>
          </a:xfrm>
          <a:prstGeom prst="rect">
            <a:avLst/>
          </a:prstGeom>
          <a:noFill/>
        </p:spPr>
      </p:pic>
      <p:pic>
        <p:nvPicPr>
          <p:cNvPr id="39944" name="Picture 8" descr="C:\Documents and Settings\windj\Local Settings\Temporary Internet Files\Content.IE5\BP8VRGOP\MC9004413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14800"/>
            <a:ext cx="1790700" cy="1676400"/>
          </a:xfrm>
          <a:prstGeom prst="rect">
            <a:avLst/>
          </a:prstGeom>
          <a:noFill/>
        </p:spPr>
      </p:pic>
      <p:pic>
        <p:nvPicPr>
          <p:cNvPr id="39945" name="Picture 9" descr="C:\Documents and Settings\windj\Local Settings\Temporary Internet Files\Content.IE5\BP8VRGOP\MC9004413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953000"/>
            <a:ext cx="1058141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29.  permafrost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layer of permanently frozen subsoil</a:t>
            </a:r>
            <a:endParaRPr lang="en-US" dirty="0"/>
          </a:p>
        </p:txBody>
      </p:sp>
      <p:pic>
        <p:nvPicPr>
          <p:cNvPr id="4" name="Picture 3" descr="permafros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9800"/>
            <a:ext cx="44196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30.  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movement of individuals into a population</a:t>
            </a:r>
            <a:endParaRPr lang="en-US" dirty="0"/>
          </a:p>
        </p:txBody>
      </p:sp>
      <p:pic>
        <p:nvPicPr>
          <p:cNvPr id="5" name="Picture 4" descr="geneflow_beetles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9435"/>
          <a:stretch/>
        </p:blipFill>
        <p:spPr>
          <a:xfrm>
            <a:off x="1219200" y="2286000"/>
            <a:ext cx="6196979" cy="411215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31.  emigration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movement of individuals out of a population</a:t>
            </a:r>
            <a:endParaRPr lang="en-US" dirty="0"/>
          </a:p>
        </p:txBody>
      </p:sp>
      <p:pic>
        <p:nvPicPr>
          <p:cNvPr id="4" name="Picture 3" descr="geneflow_beetles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9" r="-1"/>
          <a:stretch/>
        </p:blipFill>
        <p:spPr>
          <a:xfrm>
            <a:off x="2307238" y="2286000"/>
            <a:ext cx="6114655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32.  exponential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Individuals in a population reproduce at a constant rate; on a graph, appears as a J-shaped curve</a:t>
            </a:r>
            <a:endParaRPr lang="en-US" dirty="0"/>
          </a:p>
        </p:txBody>
      </p:sp>
      <p:pic>
        <p:nvPicPr>
          <p:cNvPr id="4" name="Picture 3" descr="exponentia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743200"/>
            <a:ext cx="4230112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33.  logistic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population’s growth slows or stops as a result of resources becoming less available; on a graph, the curve will be S-shaped</a:t>
            </a:r>
            <a:endParaRPr lang="en-US" dirty="0"/>
          </a:p>
        </p:txBody>
      </p:sp>
      <p:pic>
        <p:nvPicPr>
          <p:cNvPr id="4" name="Picture 3" descr="logisti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91" y="3048000"/>
            <a:ext cx="5500005" cy="358139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34.  carrying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largest number of individuals that a given environment can support</a:t>
            </a:r>
            <a:endParaRPr lang="en-US" dirty="0"/>
          </a:p>
        </p:txBody>
      </p:sp>
      <p:pic>
        <p:nvPicPr>
          <p:cNvPr id="4" name="Picture 3" descr="carrying capac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667000"/>
            <a:ext cx="5943600" cy="403315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35.  density-dependent limiting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Causes population growth to decrease due to size of the population </a:t>
            </a:r>
          </a:p>
          <a:p>
            <a:r>
              <a:rPr lang="en-US" dirty="0" smtClean="0"/>
              <a:t>Ex. competition, predation, parasitism, disease</a:t>
            </a:r>
            <a:endParaRPr lang="en-US" dirty="0"/>
          </a:p>
        </p:txBody>
      </p:sp>
      <p:pic>
        <p:nvPicPr>
          <p:cNvPr id="4" name="Picture 3" descr="655492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00400"/>
            <a:ext cx="5216885" cy="344960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36.  density-independent limiting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Causes population growth to decrease regardless of population size</a:t>
            </a:r>
          </a:p>
          <a:p>
            <a:r>
              <a:rPr lang="en-US" dirty="0" smtClean="0"/>
              <a:t>Ex.  Unusual weather, natural disasters, drought, clear-cutting forests</a:t>
            </a:r>
          </a:p>
          <a:p>
            <a:endParaRPr lang="en-US" dirty="0"/>
          </a:p>
        </p:txBody>
      </p:sp>
      <p:pic>
        <p:nvPicPr>
          <p:cNvPr id="4" name="Picture 3" descr="wildfi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505200"/>
            <a:ext cx="4666769" cy="310423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37.  renewable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regenerate and are replaceable</a:t>
            </a:r>
          </a:p>
          <a:p>
            <a:r>
              <a:rPr lang="en-US" dirty="0" smtClean="0"/>
              <a:t>Ex. fresh water, trees</a:t>
            </a:r>
          </a:p>
          <a:p>
            <a:endParaRPr lang="en-US" dirty="0"/>
          </a:p>
        </p:txBody>
      </p:sp>
      <p:pic>
        <p:nvPicPr>
          <p:cNvPr id="4" name="Picture 3" descr="renewableresourcespi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7000"/>
            <a:ext cx="7927848" cy="396802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38.  nonrenewable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Cannot  be replenished by natural processes</a:t>
            </a:r>
          </a:p>
          <a:p>
            <a:r>
              <a:rPr lang="en-US" dirty="0" smtClean="0"/>
              <a:t>Ex. Fossil fuels</a:t>
            </a:r>
            <a:endParaRPr lang="en-US" dirty="0"/>
          </a:p>
        </p:txBody>
      </p:sp>
      <p:pic>
        <p:nvPicPr>
          <p:cNvPr id="4" name="Picture 3" descr="co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667000"/>
            <a:ext cx="5715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Populations that live together in a defined area</a:t>
            </a:r>
            <a:endParaRPr lang="en-US" dirty="0"/>
          </a:p>
        </p:txBody>
      </p:sp>
      <p:pic>
        <p:nvPicPr>
          <p:cNvPr id="40962" name="Picture 2" descr="C:\Documents and Settings\windj\Local Settings\Temporary Internet Files\Content.IE5\BP8VRGOP\MC9004413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6650" y="2590800"/>
            <a:ext cx="1790700" cy="1676400"/>
          </a:xfrm>
          <a:prstGeom prst="rect">
            <a:avLst/>
          </a:prstGeom>
          <a:noFill/>
        </p:spPr>
      </p:pic>
      <p:pic>
        <p:nvPicPr>
          <p:cNvPr id="40963" name="Picture 3" descr="C:\Documents and Settings\windj\Local Settings\Temporary Internet Files\Content.IE5\BP8VRGOP\MC9004413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86200"/>
            <a:ext cx="895350" cy="838200"/>
          </a:xfrm>
          <a:prstGeom prst="rect">
            <a:avLst/>
          </a:prstGeom>
          <a:noFill/>
        </p:spPr>
      </p:pic>
      <p:pic>
        <p:nvPicPr>
          <p:cNvPr id="40964" name="Picture 4" descr="C:\Documents and Settings\windj\Local Settings\Temporary Internet Files\Content.IE5\BP8VRGOP\MC9004413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362200"/>
            <a:ext cx="1790700" cy="1676400"/>
          </a:xfrm>
          <a:prstGeom prst="rect">
            <a:avLst/>
          </a:prstGeom>
          <a:noFill/>
        </p:spPr>
      </p:pic>
      <p:pic>
        <p:nvPicPr>
          <p:cNvPr id="40965" name="Picture 5" descr="C:\Documents and Settings\windj\Local Settings\Temporary Internet Files\Content.IE5\S8M9DQ5P\MC9000399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667000"/>
            <a:ext cx="1580083" cy="1739189"/>
          </a:xfrm>
          <a:prstGeom prst="rect">
            <a:avLst/>
          </a:prstGeom>
          <a:noFill/>
        </p:spPr>
      </p:pic>
      <p:pic>
        <p:nvPicPr>
          <p:cNvPr id="40966" name="Picture 6" descr="C:\Documents and Settings\windj\Local Settings\Temporary Internet Files\Content.IE5\S8M9DQ5P\MC9000399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1580083" cy="1739189"/>
          </a:xfrm>
          <a:prstGeom prst="rect">
            <a:avLst/>
          </a:prstGeom>
          <a:noFill/>
        </p:spPr>
      </p:pic>
      <p:pic>
        <p:nvPicPr>
          <p:cNvPr id="40967" name="Picture 7" descr="C:\Documents and Settings\windj\Local Settings\Temporary Internet Files\Content.IE5\S8M9DQ5P\MC9000399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590800"/>
            <a:ext cx="1580083" cy="1739189"/>
          </a:xfrm>
          <a:prstGeom prst="rect">
            <a:avLst/>
          </a:prstGeom>
          <a:noFill/>
        </p:spPr>
      </p:pic>
      <p:pic>
        <p:nvPicPr>
          <p:cNvPr id="40968" name="Picture 8" descr="C:\Documents and Settings\windj\Local Settings\Temporary Internet Files\Content.IE5\BP8VRGOP\MC90044161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283397"/>
            <a:ext cx="1625397" cy="1574603"/>
          </a:xfrm>
          <a:prstGeom prst="rect">
            <a:avLst/>
          </a:prstGeom>
          <a:noFill/>
        </p:spPr>
      </p:pic>
      <p:pic>
        <p:nvPicPr>
          <p:cNvPr id="40969" name="Picture 9" descr="C:\Documents and Settings\windj\Local Settings\Temporary Internet Files\Content.IE5\BP8VRGOP\MC90044161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5283397"/>
            <a:ext cx="1625397" cy="1574603"/>
          </a:xfrm>
          <a:prstGeom prst="rect">
            <a:avLst/>
          </a:prstGeom>
          <a:noFill/>
        </p:spPr>
      </p:pic>
      <p:pic>
        <p:nvPicPr>
          <p:cNvPr id="40970" name="Picture 10" descr="C:\Documents and Settings\windj\Local Settings\Temporary Internet Files\Content.IE5\BP8VRGOP\MC90044161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8603" y="5283397"/>
            <a:ext cx="1625397" cy="1574603"/>
          </a:xfrm>
          <a:prstGeom prst="rect">
            <a:avLst/>
          </a:prstGeom>
          <a:noFill/>
        </p:spPr>
      </p:pic>
      <p:sp>
        <p:nvSpPr>
          <p:cNvPr id="40971" name="Tree"/>
          <p:cNvSpPr>
            <a:spLocks noEditPoints="1" noChangeArrowheads="1"/>
          </p:cNvSpPr>
          <p:nvPr/>
        </p:nvSpPr>
        <p:spPr bwMode="auto">
          <a:xfrm>
            <a:off x="0" y="2133600"/>
            <a:ext cx="1209675" cy="12096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2" name="Tree"/>
          <p:cNvSpPr>
            <a:spLocks noEditPoints="1" noChangeArrowheads="1"/>
          </p:cNvSpPr>
          <p:nvPr/>
        </p:nvSpPr>
        <p:spPr bwMode="auto">
          <a:xfrm>
            <a:off x="3352800" y="5410200"/>
            <a:ext cx="1133475" cy="11334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3" name="Tree"/>
          <p:cNvSpPr>
            <a:spLocks noEditPoints="1" noChangeArrowheads="1"/>
          </p:cNvSpPr>
          <p:nvPr/>
        </p:nvSpPr>
        <p:spPr bwMode="auto">
          <a:xfrm>
            <a:off x="7620000" y="3886200"/>
            <a:ext cx="1133475" cy="9810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4" name="Tree"/>
          <p:cNvSpPr>
            <a:spLocks noEditPoints="1" noChangeArrowheads="1"/>
          </p:cNvSpPr>
          <p:nvPr/>
        </p:nvSpPr>
        <p:spPr bwMode="auto">
          <a:xfrm>
            <a:off x="7924800" y="2133600"/>
            <a:ext cx="819150" cy="11239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75" name="Picture 15" descr="C:\Documents and Settings\windj\Local Settings\Temporary Internet Files\Content.IE5\AW6LJZ68\MC90043802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5486400"/>
            <a:ext cx="914400" cy="914400"/>
          </a:xfrm>
          <a:prstGeom prst="rect">
            <a:avLst/>
          </a:prstGeom>
          <a:noFill/>
        </p:spPr>
      </p:pic>
      <p:pic>
        <p:nvPicPr>
          <p:cNvPr id="40976" name="Picture 16" descr="C:\Documents and Settings\windj\Local Settings\Temporary Internet Files\Content.IE5\AW6LJZ68\MC900438021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5029200"/>
            <a:ext cx="685800" cy="685800"/>
          </a:xfrm>
          <a:prstGeom prst="rect">
            <a:avLst/>
          </a:prstGeom>
          <a:noFill/>
        </p:spPr>
      </p:pic>
      <p:pic>
        <p:nvPicPr>
          <p:cNvPr id="40977" name="Picture 17" descr="C:\Documents and Settings\windj\Local Settings\Temporary Internet Files\Content.IE5\AW6LJZ68\MC900438021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562600"/>
            <a:ext cx="762000" cy="762000"/>
          </a:xfrm>
          <a:prstGeom prst="rect">
            <a:avLst/>
          </a:prstGeom>
          <a:noFill/>
        </p:spPr>
      </p:pic>
      <p:pic>
        <p:nvPicPr>
          <p:cNvPr id="40978" name="Picture 18" descr="C:\Documents and Settings\windj\Local Settings\Temporary Internet Files\Content.IE5\AW6LJZ68\MC900438021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4267200"/>
            <a:ext cx="1143000" cy="1143000"/>
          </a:xfrm>
          <a:prstGeom prst="rect">
            <a:avLst/>
          </a:prstGeom>
          <a:noFill/>
        </p:spPr>
      </p:pic>
      <p:pic>
        <p:nvPicPr>
          <p:cNvPr id="40979" name="Picture 19" descr="C:\Documents and Settings\windj\Local Settings\Temporary Internet Files\Content.IE5\AW6LJZ68\MC900438021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4648200"/>
            <a:ext cx="990600" cy="990600"/>
          </a:xfrm>
          <a:prstGeom prst="rect">
            <a:avLst/>
          </a:prstGeom>
          <a:noFill/>
        </p:spPr>
      </p:pic>
      <p:pic>
        <p:nvPicPr>
          <p:cNvPr id="40984" name="Picture 24" descr="C:\Documents and Settings\windj\Local Settings\Temporary Internet Files\Content.IE5\S8M9DQ5P\MC900326486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09800" y="4343400"/>
            <a:ext cx="1578254" cy="1833372"/>
          </a:xfrm>
          <a:prstGeom prst="rect">
            <a:avLst/>
          </a:prstGeom>
          <a:noFill/>
        </p:spPr>
      </p:pic>
      <p:pic>
        <p:nvPicPr>
          <p:cNvPr id="40985" name="Picture 25" descr="C:\Documents and Settings\windj\Local Settings\Temporary Internet Files\Content.IE5\S8M9DQ5P\MC900326486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62400" y="4648200"/>
            <a:ext cx="526741" cy="611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39.  biological magnification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Concentrations of a harmful substance, such as DDT, increase in organisms at higher </a:t>
            </a:r>
            <a:r>
              <a:rPr lang="en-US" dirty="0" err="1" smtClean="0"/>
              <a:t>trophic</a:t>
            </a:r>
            <a:r>
              <a:rPr lang="en-US" dirty="0" smtClean="0"/>
              <a:t> levels in a food chain or food web</a:t>
            </a:r>
            <a:endParaRPr lang="en-US" dirty="0"/>
          </a:p>
        </p:txBody>
      </p:sp>
      <p:pic>
        <p:nvPicPr>
          <p:cNvPr id="4" name="Picture 3" descr="38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48000"/>
            <a:ext cx="4106233" cy="371045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40.  invasive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Organisms introduced into new habitats either accidentally or intentionally that reproduce rapidly and threaten biodiversity</a:t>
            </a:r>
            <a:endParaRPr lang="en-US" dirty="0"/>
          </a:p>
        </p:txBody>
      </p:sp>
      <p:pic>
        <p:nvPicPr>
          <p:cNvPr id="4" name="Picture 3" descr="Invasive ill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124200"/>
            <a:ext cx="5359892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and its nonliving surroundings</a:t>
            </a:r>
            <a:endParaRPr lang="en-US" dirty="0"/>
          </a:p>
        </p:txBody>
      </p:sp>
      <p:pic>
        <p:nvPicPr>
          <p:cNvPr id="79876" name="Picture 4" descr="http://www.bubblews.com/assets/images/news/1654995206_1366132171.jpg"/>
          <p:cNvPicPr>
            <a:picLocks noChangeAspect="1" noChangeArrowheads="1"/>
          </p:cNvPicPr>
          <p:nvPr/>
        </p:nvPicPr>
        <p:blipFill>
          <a:blip r:embed="rId2" cstate="print"/>
          <a:srcRect l="1342" t="1905" r="28859" b="6667"/>
          <a:stretch>
            <a:fillRect/>
          </a:stretch>
        </p:blipFill>
        <p:spPr bwMode="auto">
          <a:xfrm>
            <a:off x="1981200" y="2209800"/>
            <a:ext cx="503555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 descr="C:\Documents and Settings\windj\Local Settings\Temporary Internet Files\Content.IE5\S8M9DQ5P\MP90044838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 </a:t>
            </a:r>
            <a:r>
              <a:rPr lang="en-US" dirty="0" err="1" smtClean="0"/>
              <a:t>autotroph</a:t>
            </a:r>
            <a:r>
              <a:rPr lang="en-US" dirty="0" smtClean="0"/>
              <a:t>/producer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organism capable of producing its own food by capturing energy from sunlight or chemicals </a:t>
            </a:r>
            <a:endParaRPr lang="en-US" dirty="0"/>
          </a:p>
        </p:txBody>
      </p:sp>
      <p:pic>
        <p:nvPicPr>
          <p:cNvPr id="78850" name="Picture 2" descr="C:\Documents and Settings\windj\Local Settings\Temporary Internet Files\Content.IE5\AW6LJZ68\MP90043878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895600"/>
            <a:ext cx="2074990" cy="3124200"/>
          </a:xfrm>
          <a:prstGeom prst="rect">
            <a:avLst/>
          </a:prstGeom>
          <a:noFill/>
        </p:spPr>
      </p:pic>
      <p:pic>
        <p:nvPicPr>
          <p:cNvPr id="78851" name="Picture 3" descr="C:\Documents and Settings\windj\Local Settings\Temporary Internet Files\Content.IE5\BP8VRGOP\MP90009115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743200"/>
            <a:ext cx="2456688" cy="3657600"/>
          </a:xfrm>
          <a:prstGeom prst="rect">
            <a:avLst/>
          </a:prstGeom>
          <a:noFill/>
        </p:spPr>
      </p:pic>
      <p:pic>
        <p:nvPicPr>
          <p:cNvPr id="78853" name="Picture 5" descr="C:\Documents and Settings\windj\Local Settings\Temporary Internet Files\Content.IE5\S8M9DQ5P\MC90022908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399" y="3429000"/>
            <a:ext cx="2812985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 </a:t>
            </a:r>
            <a:r>
              <a:rPr lang="en-US" dirty="0" err="1" smtClean="0"/>
              <a:t>heterotroph</a:t>
            </a:r>
            <a:r>
              <a:rPr lang="en-US" dirty="0" smtClean="0"/>
              <a:t>/consumer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organism that acquires energy from other organisms</a:t>
            </a:r>
            <a:endParaRPr lang="en-US" dirty="0"/>
          </a:p>
        </p:txBody>
      </p:sp>
      <p:pic>
        <p:nvPicPr>
          <p:cNvPr id="35842" name="Picture 2" descr="http://0.tqn.com/d/animals/1/G/0/n/shutterstock_987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67000"/>
            <a:ext cx="3733798" cy="3733800"/>
          </a:xfrm>
          <a:prstGeom prst="rect">
            <a:avLst/>
          </a:prstGeom>
          <a:noFill/>
        </p:spPr>
      </p:pic>
      <p:pic>
        <p:nvPicPr>
          <p:cNvPr id="35844" name="Picture 4" descr="http://www.totallifecounseling.com/wp-content/uploads/2011/01/Man-eating-hamburg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14600"/>
            <a:ext cx="3952875" cy="395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 carnivore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organism that obtains energy by eating animals</a:t>
            </a:r>
            <a:endParaRPr lang="en-US" dirty="0"/>
          </a:p>
        </p:txBody>
      </p:sp>
      <p:pic>
        <p:nvPicPr>
          <p:cNvPr id="34818" name="Picture 2" descr="http://3.bp.blogspot.com/-uLpCw3HdzMI/TZmpU_2I2wI/AAAAAAAAHMA/k5Ix_J2_Kk8/s1600/sanke+eating+mouse+national+geo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0"/>
            <a:ext cx="5431442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 omnivore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organism that obtains energy by eating both plants and animals</a:t>
            </a:r>
            <a:endParaRPr lang="en-US" dirty="0"/>
          </a:p>
        </p:txBody>
      </p:sp>
      <p:pic>
        <p:nvPicPr>
          <p:cNvPr id="33794" name="Picture 2" descr="http://lalecturamariquitamargarita.com/silverwood-lesson/animalneedfoodL_files/image0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622338"/>
            <a:ext cx="6285957" cy="4007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190</TotalTime>
  <Words>665</Words>
  <Application>Microsoft Macintosh PowerPoint</Application>
  <PresentationFormat>On-screen Show (4:3)</PresentationFormat>
  <Paragraphs>85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Apex</vt:lpstr>
      <vt:lpstr>Ecology Illustrations</vt:lpstr>
      <vt:lpstr>1.  organism</vt:lpstr>
      <vt:lpstr>2.  population</vt:lpstr>
      <vt:lpstr>3.  community</vt:lpstr>
      <vt:lpstr>4.  ecosystem</vt:lpstr>
      <vt:lpstr>5.  autotroph/producer</vt:lpstr>
      <vt:lpstr>6.  heterotroph/consumer</vt:lpstr>
      <vt:lpstr>7.  carnivore</vt:lpstr>
      <vt:lpstr>8.  omnivore</vt:lpstr>
      <vt:lpstr>9.  herbivore</vt:lpstr>
      <vt:lpstr>10.  decomposer</vt:lpstr>
      <vt:lpstr>11.  food chain</vt:lpstr>
      <vt:lpstr>12.  food web</vt:lpstr>
      <vt:lpstr>13.  ecological pyramid</vt:lpstr>
      <vt:lpstr>14.  transpiration</vt:lpstr>
      <vt:lpstr>15.  nitrogen fixation</vt:lpstr>
      <vt:lpstr>16.  limiting nutrient</vt:lpstr>
      <vt:lpstr>17.  biotic</vt:lpstr>
      <vt:lpstr>18.  abiotic</vt:lpstr>
      <vt:lpstr>19.  habitat</vt:lpstr>
      <vt:lpstr>20.  niche</vt:lpstr>
      <vt:lpstr>21.  predation</vt:lpstr>
      <vt:lpstr>22.  competition</vt:lpstr>
      <vt:lpstr>23.  mutualism</vt:lpstr>
      <vt:lpstr>24.  commensalism</vt:lpstr>
      <vt:lpstr>25.  parasitism</vt:lpstr>
      <vt:lpstr>26.  ecological succession</vt:lpstr>
      <vt:lpstr>27.  deciduous</vt:lpstr>
      <vt:lpstr>28.  coniferous</vt:lpstr>
      <vt:lpstr>29.  permafrost</vt:lpstr>
      <vt:lpstr>30.  immigration</vt:lpstr>
      <vt:lpstr>31.  emigration</vt:lpstr>
      <vt:lpstr>32.  exponential growth</vt:lpstr>
      <vt:lpstr>33.  logistic growth</vt:lpstr>
      <vt:lpstr>34.  carrying capacity</vt:lpstr>
      <vt:lpstr>35.  density-dependent limiting factor</vt:lpstr>
      <vt:lpstr>36.  density-independent limiting factor</vt:lpstr>
      <vt:lpstr>37.  renewable resource</vt:lpstr>
      <vt:lpstr>38.  nonrenewable resource</vt:lpstr>
      <vt:lpstr>39.  biological magnification</vt:lpstr>
      <vt:lpstr>40.  invasive species</vt:lpstr>
    </vt:vector>
  </TitlesOfParts>
  <Company>Lewisville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 Illustrations</dc:title>
  <dc:creator>Lewisville ISD</dc:creator>
  <cp:lastModifiedBy>Emily Klein</cp:lastModifiedBy>
  <cp:revision>46</cp:revision>
  <dcterms:created xsi:type="dcterms:W3CDTF">2013-11-20T20:25:42Z</dcterms:created>
  <dcterms:modified xsi:type="dcterms:W3CDTF">2017-11-09T03:00:22Z</dcterms:modified>
</cp:coreProperties>
</file>