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69" r:id="rId4"/>
    <p:sldId id="270" r:id="rId5"/>
    <p:sldId id="275" r:id="rId6"/>
    <p:sldId id="273" r:id="rId7"/>
    <p:sldId id="276" r:id="rId8"/>
    <p:sldId id="272" r:id="rId9"/>
    <p:sldId id="274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24" r:id="rId18"/>
    <p:sldId id="328" r:id="rId19"/>
    <p:sldId id="330" r:id="rId20"/>
    <p:sldId id="336" r:id="rId21"/>
    <p:sldId id="337" r:id="rId22"/>
    <p:sldId id="339" r:id="rId23"/>
    <p:sldId id="340" r:id="rId24"/>
    <p:sldId id="345" r:id="rId25"/>
    <p:sldId id="348" r:id="rId26"/>
    <p:sldId id="351" r:id="rId27"/>
    <p:sldId id="352" r:id="rId28"/>
    <p:sldId id="353" r:id="rId29"/>
    <p:sldId id="35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2DCB97-BF31-4591-86EE-83068FDFC540}" type="datetimeFigureOut">
              <a:rPr lang="en-US" smtClean="0"/>
              <a:pPr/>
              <a:t>11/9/17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45326F-9BD5-4296-9635-1B05E0083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med">
    <p:random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Components of </a:t>
            </a:r>
            <a:r>
              <a:rPr lang="en-US" sz="4400" dirty="0" err="1" smtClean="0"/>
              <a:t>dna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Biology EOC (STAAR) Review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4800" y="613579"/>
            <a:ext cx="8610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800" dirty="0">
              <a:ea typeface="Arial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en-US" sz="2800" dirty="0" smtClean="0">
                <a:ea typeface="Calibri" charset="0"/>
              </a:rPr>
              <a:t>Identify </a:t>
            </a:r>
            <a:r>
              <a:rPr lang="en-US" sz="2800" dirty="0">
                <a:ea typeface="Calibri" charset="0"/>
              </a:rPr>
              <a:t>the molecule which contains the instructions used to create an organism</a:t>
            </a:r>
            <a:r>
              <a:rPr lang="ja-JP" altLang="en-US" sz="2800" dirty="0">
                <a:ea typeface="Calibri" charset="0"/>
              </a:rPr>
              <a:t>’</a:t>
            </a:r>
            <a:r>
              <a:rPr lang="en-US" altLang="ja-JP" sz="2800" dirty="0">
                <a:ea typeface="Calibri" charset="0"/>
              </a:rPr>
              <a:t>s enzymes and proteins. </a:t>
            </a:r>
          </a:p>
          <a:p>
            <a:pPr eaLnBrk="0" hangingPunct="0"/>
            <a:endParaRPr lang="en-US" sz="2800" dirty="0"/>
          </a:p>
          <a:p>
            <a:pPr eaLnBrk="0" hangingPunct="0"/>
            <a:r>
              <a:rPr lang="en-US" sz="2800" dirty="0">
                <a:cs typeface="Calibri" charset="0"/>
              </a:rPr>
              <a:t>	a. </a:t>
            </a:r>
            <a:r>
              <a:rPr lang="en-US" sz="2800" dirty="0" err="1">
                <a:cs typeface="Calibri" charset="0"/>
              </a:rPr>
              <a:t>nicotinamide</a:t>
            </a:r>
            <a:r>
              <a:rPr lang="en-US" sz="2800" dirty="0">
                <a:cs typeface="Calibri" charset="0"/>
              </a:rPr>
              <a:t> adenine dinucleotide (NAD+)</a:t>
            </a:r>
            <a:endParaRPr lang="en-US" sz="2800" dirty="0"/>
          </a:p>
          <a:p>
            <a:pPr eaLnBrk="0" hangingPunct="0"/>
            <a:r>
              <a:rPr lang="en-US" sz="2800" dirty="0">
                <a:cs typeface="Calibri" charset="0"/>
              </a:rPr>
              <a:t>	b. hemoglobin</a:t>
            </a:r>
            <a:endParaRPr lang="en-US" sz="2800" dirty="0"/>
          </a:p>
          <a:p>
            <a:pPr eaLnBrk="0" hangingPunct="0"/>
            <a:r>
              <a:rPr lang="en-US" sz="2800" dirty="0">
                <a:cs typeface="Calibri" charset="0"/>
              </a:rPr>
              <a:t>	c. deoxyribonucleic acid (DNA)</a:t>
            </a:r>
            <a:endParaRPr lang="en-US" sz="2800" dirty="0"/>
          </a:p>
          <a:p>
            <a:pPr eaLnBrk="0" hangingPunct="0"/>
            <a:r>
              <a:rPr lang="en-US" sz="2800" dirty="0">
                <a:cs typeface="Calibri" charset="0"/>
              </a:rPr>
              <a:t>	d. glucose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19200" y="4038600"/>
            <a:ext cx="5181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770245"/>
            <a:ext cx="8610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>
                <a:ea typeface="Calibri" charset="0"/>
              </a:rPr>
              <a:t>2. RNA molecules use instruction from DNA to assemble proteins. There are three types of RNA molecules: mRNA, </a:t>
            </a:r>
            <a:r>
              <a:rPr lang="en-US" sz="2400" dirty="0" err="1" smtClean="0">
                <a:ea typeface="Calibri" charset="0"/>
              </a:rPr>
              <a:t>rRNA</a:t>
            </a:r>
            <a:r>
              <a:rPr lang="en-US" sz="2400" dirty="0" smtClean="0">
                <a:ea typeface="Calibri" charset="0"/>
              </a:rPr>
              <a:t> and </a:t>
            </a:r>
            <a:r>
              <a:rPr lang="en-US" sz="2400" dirty="0" err="1" smtClean="0">
                <a:ea typeface="Calibri" charset="0"/>
              </a:rPr>
              <a:t>tRNA</a:t>
            </a:r>
            <a:r>
              <a:rPr lang="en-US" sz="2400" dirty="0" smtClean="0">
                <a:ea typeface="Calibri" charset="0"/>
              </a:rPr>
              <a:t>. What specific </a:t>
            </a:r>
            <a:r>
              <a:rPr lang="en-US" sz="2400" b="1" dirty="0" smtClean="0">
                <a:ea typeface="Calibri" charset="0"/>
              </a:rPr>
              <a:t>function</a:t>
            </a:r>
            <a:r>
              <a:rPr lang="en-US" sz="2400" dirty="0" smtClean="0">
                <a:ea typeface="Calibri" charset="0"/>
              </a:rPr>
              <a:t> does </a:t>
            </a:r>
            <a:r>
              <a:rPr lang="en-US" sz="2400" b="1" dirty="0" smtClean="0">
                <a:ea typeface="Calibri" charset="0"/>
              </a:rPr>
              <a:t>mRNA</a:t>
            </a:r>
            <a:r>
              <a:rPr lang="en-US" sz="2400" dirty="0" smtClean="0">
                <a:ea typeface="Calibri" charset="0"/>
              </a:rPr>
              <a:t> perform in the process of </a:t>
            </a:r>
            <a:r>
              <a:rPr lang="en-US" sz="2400" b="1" dirty="0" smtClean="0">
                <a:ea typeface="Calibri" charset="0"/>
              </a:rPr>
              <a:t>making proteins</a:t>
            </a:r>
            <a:r>
              <a:rPr lang="en-US" sz="2400" dirty="0" smtClean="0">
                <a:ea typeface="Calibri" charset="0"/>
              </a:rPr>
              <a:t>?</a:t>
            </a:r>
          </a:p>
          <a:p>
            <a:endParaRPr lang="en-US" sz="2400" dirty="0">
              <a:ea typeface="Calibri" charset="0"/>
            </a:endParaRPr>
          </a:p>
          <a:p>
            <a:r>
              <a:rPr lang="en-US" sz="2400" dirty="0">
                <a:ea typeface="Calibri" charset="0"/>
              </a:rPr>
              <a:t>	a. It brings instructions from DNA in the cell nucleus to 	the cytoplasm. </a:t>
            </a:r>
          </a:p>
          <a:p>
            <a:r>
              <a:rPr lang="en-US" sz="2400" dirty="0">
                <a:ea typeface="Calibri" charset="0"/>
              </a:rPr>
              <a:t>	b. It clamps onto messenger RNA and uses its 	information to assemble amino acids. </a:t>
            </a:r>
          </a:p>
          <a:p>
            <a:r>
              <a:rPr lang="en-US" sz="2400" dirty="0">
                <a:ea typeface="Calibri" charset="0"/>
              </a:rPr>
              <a:t>	c. It transports amino acids to the ribosomes to be 	assembled into proteins. </a:t>
            </a:r>
          </a:p>
          <a:p>
            <a:r>
              <a:rPr lang="en-US" sz="2400" dirty="0">
                <a:ea typeface="Calibri" charset="0"/>
              </a:rPr>
              <a:t>	d. It creates another molecule of DNA through 	replication.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2667000"/>
            <a:ext cx="74676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1106994"/>
            <a:ext cx="8610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>
                <a:ea typeface="Calibri" charset="0"/>
              </a:rPr>
              <a:t>3</a:t>
            </a:r>
            <a:r>
              <a:rPr lang="en-US" sz="2400" dirty="0">
                <a:ea typeface="Calibri" charset="0"/>
              </a:rPr>
              <a:t>. Which of the following </a:t>
            </a:r>
            <a:r>
              <a:rPr lang="en-US" sz="2400" b="1" dirty="0">
                <a:ea typeface="Calibri" charset="0"/>
              </a:rPr>
              <a:t>correctly</a:t>
            </a:r>
            <a:r>
              <a:rPr lang="en-US" sz="2400" dirty="0">
                <a:ea typeface="Calibri" charset="0"/>
              </a:rPr>
              <a:t> shows a </a:t>
            </a:r>
            <a:r>
              <a:rPr lang="en-US" sz="2400" b="1" dirty="0">
                <a:ea typeface="Calibri" charset="0"/>
              </a:rPr>
              <a:t>complementary base pair</a:t>
            </a:r>
            <a:r>
              <a:rPr lang="en-US" sz="2400" dirty="0">
                <a:ea typeface="Calibri" charset="0"/>
              </a:rPr>
              <a:t> of </a:t>
            </a:r>
            <a:r>
              <a:rPr lang="en-US" sz="2400" b="1" dirty="0">
                <a:ea typeface="Calibri" charset="0"/>
              </a:rPr>
              <a:t>nitrogenous bases</a:t>
            </a:r>
            <a:r>
              <a:rPr lang="en-US" sz="2400" dirty="0">
                <a:ea typeface="Calibri" charset="0"/>
              </a:rPr>
              <a:t> in a </a:t>
            </a:r>
            <a:r>
              <a:rPr lang="en-US" sz="2400" b="1" dirty="0">
                <a:ea typeface="Calibri" charset="0"/>
              </a:rPr>
              <a:t>DNA</a:t>
            </a:r>
            <a:r>
              <a:rPr lang="en-US" sz="2400" dirty="0">
                <a:ea typeface="Calibri" charset="0"/>
              </a:rPr>
              <a:t> molecule?</a:t>
            </a:r>
          </a:p>
          <a:p>
            <a:endParaRPr lang="en-US" sz="2400" dirty="0">
              <a:ea typeface="Calibri" charset="0"/>
            </a:endParaRPr>
          </a:p>
          <a:p>
            <a:r>
              <a:rPr lang="en-US" sz="2400" dirty="0">
                <a:ea typeface="Calibri" charset="0"/>
              </a:rPr>
              <a:t>	a. adenine- guanine</a:t>
            </a:r>
          </a:p>
          <a:p>
            <a:r>
              <a:rPr lang="en-US" sz="2400" dirty="0">
                <a:ea typeface="Calibri" charset="0"/>
              </a:rPr>
              <a:t>	b. guanine- cytosine</a:t>
            </a:r>
          </a:p>
          <a:p>
            <a:r>
              <a:rPr lang="en-US" sz="2400" dirty="0">
                <a:ea typeface="Calibri" charset="0"/>
              </a:rPr>
              <a:t>	c. cytosine- adenine</a:t>
            </a:r>
          </a:p>
          <a:p>
            <a:r>
              <a:rPr lang="en-US" sz="2400" dirty="0">
                <a:ea typeface="Calibri" charset="0"/>
              </a:rPr>
              <a:t>	d. guanine- thymine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2971800"/>
            <a:ext cx="2971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1313646"/>
            <a:ext cx="8610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>
                <a:ea typeface="Calibri" charset="0"/>
              </a:rPr>
              <a:t>4</a:t>
            </a:r>
            <a:r>
              <a:rPr lang="en-US" sz="2400" dirty="0">
                <a:ea typeface="Calibri" charset="0"/>
              </a:rPr>
              <a:t>. </a:t>
            </a:r>
            <a:r>
              <a:rPr lang="en-US" sz="2400" b="1" dirty="0">
                <a:ea typeface="Calibri" charset="0"/>
              </a:rPr>
              <a:t>DNA</a:t>
            </a:r>
            <a:r>
              <a:rPr lang="en-US" sz="2400" dirty="0">
                <a:ea typeface="Calibri" charset="0"/>
              </a:rPr>
              <a:t> is a polymer which is made up of subunits called </a:t>
            </a:r>
            <a:r>
              <a:rPr lang="en-US" sz="2400" b="1" dirty="0">
                <a:ea typeface="Calibri" charset="0"/>
              </a:rPr>
              <a:t>nucleotides</a:t>
            </a:r>
            <a:r>
              <a:rPr lang="en-US" sz="2400" dirty="0">
                <a:ea typeface="Calibri" charset="0"/>
              </a:rPr>
              <a:t>. Nucleotides have </a:t>
            </a:r>
            <a:r>
              <a:rPr lang="en-US" sz="2400" b="1" dirty="0">
                <a:ea typeface="Calibri" charset="0"/>
              </a:rPr>
              <a:t>three</a:t>
            </a:r>
            <a:r>
              <a:rPr lang="en-US" sz="2400" dirty="0">
                <a:ea typeface="Calibri" charset="0"/>
              </a:rPr>
              <a:t> basic parts. Which of these is </a:t>
            </a:r>
            <a:r>
              <a:rPr lang="en-US" sz="2400" b="1" i="1" u="sng" dirty="0">
                <a:ea typeface="Calibri" charset="0"/>
              </a:rPr>
              <a:t>not</a:t>
            </a:r>
            <a:r>
              <a:rPr lang="en-US" sz="2400" dirty="0">
                <a:ea typeface="Calibri" charset="0"/>
              </a:rPr>
              <a:t> a </a:t>
            </a:r>
            <a:r>
              <a:rPr lang="en-US" sz="2400" dirty="0" smtClean="0">
                <a:ea typeface="Calibri" charset="0"/>
              </a:rPr>
              <a:t>DNA nucleotide </a:t>
            </a:r>
            <a:r>
              <a:rPr lang="en-US" sz="2400" dirty="0">
                <a:ea typeface="Calibri" charset="0"/>
              </a:rPr>
              <a:t>component?</a:t>
            </a:r>
          </a:p>
          <a:p>
            <a:r>
              <a:rPr lang="en-US" sz="2400" dirty="0">
                <a:ea typeface="Calibri" charset="0"/>
              </a:rPr>
              <a:t> </a:t>
            </a:r>
          </a:p>
          <a:p>
            <a:r>
              <a:rPr lang="en-US" sz="2400" dirty="0">
                <a:ea typeface="Calibri" charset="0"/>
              </a:rPr>
              <a:t>	a. </a:t>
            </a:r>
            <a:r>
              <a:rPr lang="en-US" sz="2400" dirty="0" err="1">
                <a:ea typeface="Calibri" charset="0"/>
              </a:rPr>
              <a:t>deoxyribose</a:t>
            </a:r>
            <a:r>
              <a:rPr lang="en-US" sz="2400" dirty="0">
                <a:ea typeface="Calibri" charset="0"/>
              </a:rPr>
              <a:t> sugar		</a:t>
            </a:r>
          </a:p>
          <a:p>
            <a:r>
              <a:rPr lang="en-US" sz="2400" dirty="0">
                <a:ea typeface="Calibri" charset="0"/>
              </a:rPr>
              <a:t>	b. phosphate group		</a:t>
            </a:r>
          </a:p>
          <a:p>
            <a:r>
              <a:rPr lang="en-US" sz="2400" dirty="0">
                <a:ea typeface="Calibri" charset="0"/>
              </a:rPr>
              <a:t>	c. ribose sugar		</a:t>
            </a:r>
          </a:p>
          <a:p>
            <a:r>
              <a:rPr lang="en-US" sz="2400" dirty="0">
                <a:ea typeface="Calibri" charset="0"/>
              </a:rPr>
              <a:t>	d. nitrogenous base</a:t>
            </a:r>
          </a:p>
          <a:p>
            <a:endParaRPr lang="en-US" sz="2400" dirty="0">
              <a:ea typeface="Calibri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320040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3581400"/>
            <a:ext cx="2971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1106488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/>
              <a:t>5. A nitrogenous base is an important component of the </a:t>
            </a:r>
            <a:r>
              <a:rPr lang="en-US" sz="2400" b="1" dirty="0"/>
              <a:t>nucleotide</a:t>
            </a:r>
            <a:r>
              <a:rPr lang="en-US" sz="2400" dirty="0"/>
              <a:t> making up DNA. Which of the following </a:t>
            </a:r>
            <a:r>
              <a:rPr lang="en-US" sz="2400" b="1" dirty="0"/>
              <a:t>correctly</a:t>
            </a:r>
            <a:r>
              <a:rPr lang="en-US" sz="2400" dirty="0"/>
              <a:t> lists the </a:t>
            </a:r>
            <a:r>
              <a:rPr lang="en-US" sz="2400" b="1" dirty="0"/>
              <a:t>four possible nitrogenous</a:t>
            </a:r>
            <a:r>
              <a:rPr lang="en-US" sz="2400" dirty="0"/>
              <a:t> </a:t>
            </a:r>
            <a:r>
              <a:rPr lang="en-US" sz="2400" b="1" dirty="0"/>
              <a:t>bases</a:t>
            </a:r>
            <a:r>
              <a:rPr lang="en-US" sz="2400" dirty="0"/>
              <a:t> in </a:t>
            </a:r>
            <a:r>
              <a:rPr lang="en-US" sz="2400" b="1" dirty="0"/>
              <a:t>DNA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	a. adenine, guanine, cytosine, uracil</a:t>
            </a:r>
          </a:p>
          <a:p>
            <a:r>
              <a:rPr lang="en-US" sz="2400" dirty="0"/>
              <a:t>	b. </a:t>
            </a:r>
            <a:r>
              <a:rPr lang="en-US" sz="2400" dirty="0" err="1"/>
              <a:t>leucine</a:t>
            </a:r>
            <a:r>
              <a:rPr lang="en-US" sz="2400" dirty="0"/>
              <a:t>, </a:t>
            </a:r>
            <a:r>
              <a:rPr lang="en-US" sz="2400" dirty="0" err="1"/>
              <a:t>proline</a:t>
            </a:r>
            <a:r>
              <a:rPr lang="en-US" sz="2400" dirty="0"/>
              <a:t>, tyrosine, phenylalanine</a:t>
            </a:r>
          </a:p>
          <a:p>
            <a:r>
              <a:rPr lang="en-US" sz="2400" dirty="0"/>
              <a:t>	c. glutamine, </a:t>
            </a:r>
            <a:r>
              <a:rPr lang="en-US" sz="2400" dirty="0" err="1"/>
              <a:t>proline</a:t>
            </a:r>
            <a:r>
              <a:rPr lang="en-US" sz="2400" dirty="0"/>
              <a:t>, tyrosine, phenylalanine</a:t>
            </a:r>
          </a:p>
          <a:p>
            <a:r>
              <a:rPr lang="en-US" sz="2400" dirty="0"/>
              <a:t>	d. adenine, guanine, cytosine, thymine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3962400"/>
            <a:ext cx="5715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738188"/>
            <a:ext cx="86106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/>
              <a:t>6. </a:t>
            </a:r>
            <a:r>
              <a:rPr lang="en-US" sz="2400" b="1"/>
              <a:t>Translation</a:t>
            </a:r>
            <a:r>
              <a:rPr lang="en-US" sz="2400"/>
              <a:t> is crucial to the </a:t>
            </a:r>
            <a:r>
              <a:rPr lang="en-US" sz="2400" b="1"/>
              <a:t>process of making proteins</a:t>
            </a:r>
            <a:r>
              <a:rPr lang="en-US" sz="2400"/>
              <a:t>. Which statement </a:t>
            </a:r>
            <a:r>
              <a:rPr lang="en-US" sz="2400" b="1" i="1"/>
              <a:t>best</a:t>
            </a:r>
            <a:r>
              <a:rPr lang="en-US" sz="2400"/>
              <a:t> describes what </a:t>
            </a:r>
            <a:r>
              <a:rPr lang="en-US" sz="2400" b="1"/>
              <a:t>takes place</a:t>
            </a:r>
            <a:r>
              <a:rPr lang="en-US" sz="2400"/>
              <a:t> during </a:t>
            </a:r>
            <a:r>
              <a:rPr lang="en-US" sz="2400" b="1"/>
              <a:t>translation</a:t>
            </a:r>
            <a:r>
              <a:rPr lang="en-US" sz="2400"/>
              <a:t>?</a:t>
            </a:r>
          </a:p>
          <a:p>
            <a:endParaRPr lang="en-US" sz="2400"/>
          </a:p>
          <a:p>
            <a:r>
              <a:rPr lang="en-US" sz="2400"/>
              <a:t>	a. An RNA copy of a DNA strand is made. </a:t>
            </a:r>
          </a:p>
          <a:p>
            <a:r>
              <a:rPr lang="en-US" sz="2400"/>
              <a:t>	b. Information in mRNA is converted into a sequence of 	amino acids in a protein. </a:t>
            </a:r>
          </a:p>
          <a:p>
            <a:r>
              <a:rPr lang="en-US" sz="2400"/>
              <a:t>	c. A copy of chromosomal DNA is created. </a:t>
            </a:r>
          </a:p>
          <a:p>
            <a:r>
              <a:rPr lang="en-US" sz="2400"/>
              <a:t>	d. Instructions from DNA in the nucleus are brought to 	the cytoplasm.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2667000"/>
            <a:ext cx="7620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922338"/>
            <a:ext cx="8610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/>
              <a:t>7. In order for DNA instructions to move from the nucleus to the ribosomes in the cytoplasm of a cell, an </a:t>
            </a:r>
            <a:r>
              <a:rPr lang="en-US" sz="2400" b="1"/>
              <a:t>RNA copy of a DNA strand must be made</a:t>
            </a:r>
            <a:r>
              <a:rPr lang="en-US" sz="2400"/>
              <a:t>. This </a:t>
            </a:r>
            <a:r>
              <a:rPr lang="en-US" sz="2400" b="1"/>
              <a:t>process</a:t>
            </a:r>
            <a:r>
              <a:rPr lang="en-US" sz="2400"/>
              <a:t>, which takes place in the </a:t>
            </a:r>
            <a:r>
              <a:rPr lang="en-US" sz="2400" b="1"/>
              <a:t>cell nucleus</a:t>
            </a:r>
            <a:r>
              <a:rPr lang="en-US" sz="2400"/>
              <a:t>, is called-</a:t>
            </a:r>
          </a:p>
          <a:p>
            <a:endParaRPr lang="en-US" sz="2400"/>
          </a:p>
          <a:p>
            <a:r>
              <a:rPr lang="en-US" sz="2400"/>
              <a:t>	a. translation		</a:t>
            </a:r>
          </a:p>
          <a:p>
            <a:r>
              <a:rPr lang="en-US" sz="2400"/>
              <a:t>	b. DNA replication		</a:t>
            </a:r>
          </a:p>
          <a:p>
            <a:r>
              <a:rPr lang="en-US" sz="2400"/>
              <a:t>	c. mutation		</a:t>
            </a:r>
          </a:p>
          <a:p>
            <a:r>
              <a:rPr lang="en-US" sz="2400"/>
              <a:t>	d. transcription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3886200"/>
            <a:ext cx="2514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04800" y="304800"/>
            <a:ext cx="8610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/>
              <a:t>8</a:t>
            </a:r>
            <a:r>
              <a:rPr lang="en-US" sz="2400" dirty="0" smtClean="0"/>
              <a:t>. </a:t>
            </a:r>
            <a:r>
              <a:rPr lang="en-US" sz="2400" dirty="0"/>
              <a:t>This diagram represents samples of </a:t>
            </a:r>
            <a:r>
              <a:rPr lang="en-US" sz="2400" b="1" dirty="0"/>
              <a:t>DNA</a:t>
            </a:r>
            <a:r>
              <a:rPr lang="en-US" sz="2400" dirty="0"/>
              <a:t> that were cut with a restriction enzyme during DNA </a:t>
            </a:r>
            <a:r>
              <a:rPr lang="en-US" sz="2400" b="1" dirty="0"/>
              <a:t>fingerprinting</a:t>
            </a:r>
            <a:r>
              <a:rPr lang="en-US" sz="2400" dirty="0"/>
              <a:t> in a crime lab.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 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Which </a:t>
            </a:r>
            <a:r>
              <a:rPr lang="en-US" sz="2400" b="1" dirty="0"/>
              <a:t>technique</a:t>
            </a:r>
            <a:r>
              <a:rPr lang="en-US" sz="2400" dirty="0"/>
              <a:t> was used to produce these bands?</a:t>
            </a:r>
          </a:p>
          <a:p>
            <a:r>
              <a:rPr lang="en-US" sz="2400" dirty="0"/>
              <a:t>	a.	cloning</a:t>
            </a:r>
          </a:p>
          <a:p>
            <a:r>
              <a:rPr lang="en-US" sz="2400" dirty="0"/>
              <a:t>	b.	gel electrophoresis </a:t>
            </a:r>
          </a:p>
          <a:p>
            <a:r>
              <a:rPr lang="en-US" sz="2400" dirty="0"/>
              <a:t>	c.	gene splicing</a:t>
            </a:r>
          </a:p>
          <a:p>
            <a:r>
              <a:rPr lang="en-US" sz="2400" dirty="0"/>
              <a:t>	d.	genetic engineering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4800600"/>
            <a:ext cx="3886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5" name="Picture 2" descr="Screen shot 2011-11-19 at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34242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04800" y="1106994"/>
            <a:ext cx="8610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9</a:t>
            </a:r>
            <a:r>
              <a:rPr lang="en-US" sz="2400" dirty="0"/>
              <a:t>. A scientist treats a cell with a chemical that </a:t>
            </a:r>
            <a:r>
              <a:rPr lang="en-US" sz="2400" b="1" dirty="0"/>
              <a:t>destroys the ribosomes</a:t>
            </a:r>
            <a:r>
              <a:rPr lang="en-US" sz="2400" dirty="0"/>
              <a:t>. As a result, which </a:t>
            </a:r>
            <a:r>
              <a:rPr lang="en-US" sz="2400" b="1" dirty="0"/>
              <a:t>cell process</a:t>
            </a:r>
            <a:r>
              <a:rPr lang="en-US" sz="2400" dirty="0"/>
              <a:t> will be </a:t>
            </a:r>
            <a:r>
              <a:rPr lang="en-US" sz="2400" b="1" dirty="0"/>
              <a:t>stopped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	a. osmosis		</a:t>
            </a:r>
          </a:p>
          <a:p>
            <a:r>
              <a:rPr lang="en-US" sz="2400" dirty="0"/>
              <a:t>	b. photosynthesis		</a:t>
            </a:r>
          </a:p>
          <a:p>
            <a:r>
              <a:rPr lang="en-US" sz="2400" dirty="0"/>
              <a:t>	c. protein synthesis		</a:t>
            </a:r>
          </a:p>
          <a:p>
            <a:r>
              <a:rPr lang="en-US" sz="2400" dirty="0"/>
              <a:t>	d. respiration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3429000"/>
            <a:ext cx="2819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04800" y="1292225"/>
            <a:ext cx="8610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10. </a:t>
            </a:r>
            <a:r>
              <a:rPr lang="en-US" sz="2400" dirty="0"/>
              <a:t>A </a:t>
            </a:r>
            <a:r>
              <a:rPr lang="en-US" sz="2400" b="1" dirty="0"/>
              <a:t>sugar</a:t>
            </a:r>
            <a:r>
              <a:rPr lang="en-US" sz="2400" dirty="0"/>
              <a:t>, a </a:t>
            </a:r>
            <a:r>
              <a:rPr lang="en-US" sz="2400" b="1" dirty="0"/>
              <a:t>phosphate group</a:t>
            </a:r>
            <a:r>
              <a:rPr lang="en-US" sz="2400" dirty="0"/>
              <a:t>, and a </a:t>
            </a:r>
            <a:r>
              <a:rPr lang="en-US" sz="2400" b="1" dirty="0"/>
              <a:t>nitrogen base</a:t>
            </a:r>
            <a:r>
              <a:rPr lang="en-US" sz="2400" dirty="0"/>
              <a:t> form the building blocks of which </a:t>
            </a:r>
            <a:r>
              <a:rPr lang="en-US" sz="2400" b="1" dirty="0"/>
              <a:t>organic compound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	a. carbohydrates</a:t>
            </a:r>
          </a:p>
          <a:p>
            <a:r>
              <a:rPr lang="en-US" sz="2400" dirty="0"/>
              <a:t>	b. lipids</a:t>
            </a:r>
          </a:p>
          <a:p>
            <a:r>
              <a:rPr lang="en-US" sz="2400" dirty="0"/>
              <a:t>	c. nucleic acids</a:t>
            </a:r>
          </a:p>
          <a:p>
            <a:r>
              <a:rPr lang="en-US" sz="2400" dirty="0"/>
              <a:t>	d. proteins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3200400"/>
            <a:ext cx="2819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Facts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nucleic acid that stores and transmits the heredity information</a:t>
            </a:r>
          </a:p>
          <a:p>
            <a:r>
              <a:rPr lang="en-US" dirty="0"/>
              <a:t>DNA is found in all living organisms.</a:t>
            </a:r>
          </a:p>
          <a:p>
            <a:r>
              <a:rPr lang="en-US" dirty="0"/>
              <a:t>DNA stands for deoxyribonucleic acid.</a:t>
            </a:r>
          </a:p>
          <a:p>
            <a:r>
              <a:rPr lang="en-US" dirty="0"/>
              <a:t>DNA is referred to as the “blueprint of life” because it contains all the information in a living organism.</a:t>
            </a:r>
          </a:p>
          <a:p>
            <a:r>
              <a:rPr lang="en-US" dirty="0"/>
              <a:t>DNA molecules are made up of a double helix </a:t>
            </a:r>
            <a:r>
              <a:rPr lang="en-US" dirty="0" smtClean="0"/>
              <a:t>(“twisted ladder”) containing </a:t>
            </a:r>
            <a:r>
              <a:rPr lang="en-US" dirty="0"/>
              <a:t>two strands.</a:t>
            </a:r>
          </a:p>
          <a:p>
            <a:r>
              <a:rPr lang="en-US" dirty="0"/>
              <a:t>Sugar and Phosphate groups make up the backbone (sides) of the DNA molecule</a:t>
            </a:r>
          </a:p>
          <a:p>
            <a:r>
              <a:rPr lang="en-US" dirty="0"/>
              <a:t>The bases make up the middle (rungs) of the DNA molecule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1312863"/>
            <a:ext cx="8610600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11. </a:t>
            </a:r>
            <a:r>
              <a:rPr lang="en-US" sz="2400" dirty="0"/>
              <a:t>During </a:t>
            </a:r>
            <a:r>
              <a:rPr lang="en-US" sz="2400" b="1" dirty="0"/>
              <a:t>DNA replication</a:t>
            </a:r>
            <a:r>
              <a:rPr lang="en-US" sz="2400" dirty="0"/>
              <a:t>, which of the following segments would be </a:t>
            </a:r>
            <a:r>
              <a:rPr lang="en-US" sz="2400" b="1" dirty="0"/>
              <a:t>complementary</a:t>
            </a:r>
            <a:r>
              <a:rPr lang="en-US" sz="2400" dirty="0"/>
              <a:t> to the original </a:t>
            </a:r>
            <a:r>
              <a:rPr lang="en-US" sz="2400" b="1" dirty="0"/>
              <a:t>DNA segment of CCTAAT</a:t>
            </a:r>
            <a:r>
              <a:rPr lang="en-US" sz="2400" dirty="0"/>
              <a:t>? </a:t>
            </a:r>
          </a:p>
          <a:p>
            <a:endParaRPr lang="en-US" sz="2400" dirty="0"/>
          </a:p>
          <a:p>
            <a:r>
              <a:rPr lang="en-US" sz="2400" dirty="0"/>
              <a:t>	a. CGATTA</a:t>
            </a:r>
          </a:p>
          <a:p>
            <a:r>
              <a:rPr lang="en-US" sz="2400" dirty="0"/>
              <a:t>	b. GGUTTU</a:t>
            </a:r>
          </a:p>
          <a:p>
            <a:r>
              <a:rPr lang="en-US" sz="2400" dirty="0"/>
              <a:t>	c. GGATTA</a:t>
            </a:r>
          </a:p>
          <a:p>
            <a:r>
              <a:rPr lang="en-US" sz="2400" dirty="0"/>
              <a:t>	d. GGAUUA</a:t>
            </a:r>
          </a:p>
          <a:p>
            <a:endParaRPr lang="en-US" sz="2400" dirty="0">
              <a:cs typeface="Calibr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581400"/>
            <a:ext cx="2133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1292225"/>
            <a:ext cx="8610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12. </a:t>
            </a:r>
            <a:r>
              <a:rPr lang="en-US" sz="2400" dirty="0"/>
              <a:t>What type of </a:t>
            </a:r>
            <a:r>
              <a:rPr lang="en-US" sz="2400" b="1" dirty="0"/>
              <a:t>RNA</a:t>
            </a:r>
            <a:r>
              <a:rPr lang="en-US" sz="2400" dirty="0"/>
              <a:t> is responsible for </a:t>
            </a:r>
            <a:r>
              <a:rPr lang="en-US" sz="2400" b="1" dirty="0"/>
              <a:t>bringing amino acids to the ribosome</a:t>
            </a:r>
            <a:r>
              <a:rPr lang="en-US" sz="2400" dirty="0"/>
              <a:t> for </a:t>
            </a:r>
            <a:r>
              <a:rPr lang="en-US" sz="2400" b="1" dirty="0"/>
              <a:t>protein synthesis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	a. messenger RNA</a:t>
            </a:r>
          </a:p>
          <a:p>
            <a:r>
              <a:rPr lang="en-US" sz="2400" dirty="0"/>
              <a:t>	b. transfer RNA</a:t>
            </a:r>
          </a:p>
          <a:p>
            <a:r>
              <a:rPr lang="en-US" sz="2400" dirty="0"/>
              <a:t>	c. ribosomal RNA</a:t>
            </a:r>
          </a:p>
          <a:p>
            <a:r>
              <a:rPr lang="en-US" sz="2400" dirty="0"/>
              <a:t>	d. mitochondrial RNA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2819400"/>
            <a:ext cx="2362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1111250"/>
            <a:ext cx="8610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13. </a:t>
            </a:r>
            <a:r>
              <a:rPr lang="en-US" sz="2400" dirty="0"/>
              <a:t>If a portion of a </a:t>
            </a:r>
            <a:r>
              <a:rPr lang="en-US" sz="2400" b="1" dirty="0"/>
              <a:t>DNA</a:t>
            </a:r>
            <a:r>
              <a:rPr lang="en-US" sz="2400" dirty="0"/>
              <a:t> strand has the base sequence </a:t>
            </a:r>
            <a:r>
              <a:rPr lang="en-US" sz="2400" b="1" dirty="0"/>
              <a:t>TACGCA</a:t>
            </a:r>
            <a:r>
              <a:rPr lang="en-US" sz="2400" dirty="0"/>
              <a:t>, what will be the </a:t>
            </a:r>
            <a:r>
              <a:rPr lang="en-US" sz="2400" b="1" dirty="0"/>
              <a:t>base sequence of the mRNA</a:t>
            </a:r>
            <a:r>
              <a:rPr lang="en-US" sz="2400" dirty="0"/>
              <a:t> strand </a:t>
            </a:r>
            <a:r>
              <a:rPr lang="en-US" sz="2400" b="1" dirty="0"/>
              <a:t>transcribed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	a. TACGCA		</a:t>
            </a:r>
          </a:p>
          <a:p>
            <a:r>
              <a:rPr lang="en-US" sz="2400" dirty="0"/>
              <a:t>	b. UACGCA		</a:t>
            </a:r>
          </a:p>
          <a:p>
            <a:r>
              <a:rPr lang="en-US" sz="2400" dirty="0"/>
              <a:t>	c. AUGCGU		</a:t>
            </a:r>
          </a:p>
          <a:p>
            <a:r>
              <a:rPr lang="en-US" sz="2400" dirty="0"/>
              <a:t>	d. ATGCGT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400" y="3352800"/>
            <a:ext cx="1981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304800"/>
            <a:ext cx="86106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14. </a:t>
            </a:r>
            <a:r>
              <a:rPr lang="en-US" sz="2400" dirty="0"/>
              <a:t>The chart to the right matches messenger RNA codons with amino acids.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DNA strand</a:t>
            </a:r>
            <a:r>
              <a:rPr lang="en-US" sz="2400" dirty="0"/>
              <a:t> has the codon </a:t>
            </a:r>
            <a:r>
              <a:rPr lang="en-US" sz="2400" b="1" dirty="0"/>
              <a:t>TCA</a:t>
            </a:r>
            <a:r>
              <a:rPr lang="en-US" sz="2400" dirty="0"/>
              <a:t>. According to the chart, the </a:t>
            </a:r>
            <a:r>
              <a:rPr lang="en-US" sz="2400" b="1" dirty="0"/>
              <a:t>corresponding messenger RNA </a:t>
            </a:r>
            <a:r>
              <a:rPr lang="en-US" sz="2400" dirty="0"/>
              <a:t>codes for which of the following </a:t>
            </a:r>
            <a:r>
              <a:rPr lang="en-US" sz="2400" b="1" dirty="0"/>
              <a:t>amino acids</a:t>
            </a:r>
            <a:r>
              <a:rPr lang="en-US" sz="2400" dirty="0"/>
              <a:t>?</a:t>
            </a:r>
          </a:p>
          <a:p>
            <a:r>
              <a:rPr lang="en-US" sz="2400" dirty="0"/>
              <a:t>	a. glycine</a:t>
            </a:r>
          </a:p>
          <a:p>
            <a:r>
              <a:rPr lang="en-US" sz="2400" dirty="0"/>
              <a:t>	b. </a:t>
            </a:r>
            <a:r>
              <a:rPr lang="en-US" sz="2400" dirty="0" err="1"/>
              <a:t>leucine</a:t>
            </a:r>
            <a:endParaRPr lang="en-US" sz="2400" dirty="0"/>
          </a:p>
          <a:p>
            <a:r>
              <a:rPr lang="en-US" sz="2400" dirty="0"/>
              <a:t>	c. alanine</a:t>
            </a:r>
          </a:p>
          <a:p>
            <a:r>
              <a:rPr lang="en-US" sz="2400" dirty="0"/>
              <a:t>	d. serine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43000" y="5486400"/>
            <a:ext cx="1371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507" name="Picture 4" descr="Screen shot 2011-11-21 a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14400"/>
            <a:ext cx="61722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737662"/>
            <a:ext cx="8610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15. </a:t>
            </a:r>
            <a:r>
              <a:rPr lang="en-US" sz="2400" b="1" dirty="0"/>
              <a:t>Albinism</a:t>
            </a:r>
            <a:r>
              <a:rPr lang="en-US" sz="2400" dirty="0"/>
              <a:t> is a </a:t>
            </a:r>
            <a:r>
              <a:rPr lang="en-US" sz="2400" b="1" dirty="0"/>
              <a:t>genetic mutation</a:t>
            </a:r>
            <a:r>
              <a:rPr lang="en-US" sz="2400" dirty="0"/>
              <a:t> that results in some animals being born </a:t>
            </a:r>
            <a:r>
              <a:rPr lang="en-US" sz="2400" b="1" dirty="0"/>
              <a:t>without the enzyme</a:t>
            </a:r>
            <a:r>
              <a:rPr lang="en-US" sz="2400" dirty="0"/>
              <a:t> that produces the pigment for skin and eye color. Which of the following best explains this </a:t>
            </a:r>
            <a:r>
              <a:rPr lang="en-US" sz="2400" b="1" dirty="0"/>
              <a:t>mutation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a. The DNA failed to replicate. </a:t>
            </a:r>
          </a:p>
          <a:p>
            <a:r>
              <a:rPr lang="en-US" sz="2400" dirty="0"/>
              <a:t>b. The </a:t>
            </a:r>
            <a:r>
              <a:rPr lang="en-US" sz="2400" dirty="0" err="1"/>
              <a:t>deoxyribose</a:t>
            </a:r>
            <a:r>
              <a:rPr lang="en-US" sz="2400" dirty="0"/>
              <a:t> sugar became separated from the DNA.</a:t>
            </a:r>
          </a:p>
          <a:p>
            <a:r>
              <a:rPr lang="en-US" sz="2400" dirty="0"/>
              <a:t>c. The genetic code change caused the wrong protein to form.</a:t>
            </a:r>
          </a:p>
          <a:p>
            <a:r>
              <a:rPr lang="en-US" sz="2400" dirty="0"/>
              <a:t>d. The RNA necessary to produce proteins was not present.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3429000"/>
            <a:ext cx="838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04800" y="1228725"/>
            <a:ext cx="86106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16. </a:t>
            </a:r>
            <a:r>
              <a:rPr lang="en-US" sz="2400" dirty="0"/>
              <a:t>How do the </a:t>
            </a:r>
            <a:r>
              <a:rPr lang="en-US" sz="2400" b="1" dirty="0"/>
              <a:t>functions</a:t>
            </a:r>
            <a:r>
              <a:rPr lang="en-US" sz="2400" dirty="0"/>
              <a:t> of DNA and RNA </a:t>
            </a:r>
            <a:r>
              <a:rPr lang="en-US" sz="2400" b="1" dirty="0"/>
              <a:t>differ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a. DNA directs protein transport, while RNA aids in energy production.</a:t>
            </a:r>
          </a:p>
          <a:p>
            <a:r>
              <a:rPr lang="en-US" sz="2400" dirty="0"/>
              <a:t>b. DNA aids in energy production, while RNA directs protein transport. </a:t>
            </a:r>
          </a:p>
          <a:p>
            <a:r>
              <a:rPr lang="en-US" sz="2400" dirty="0"/>
              <a:t>c. DNA stores genetic information, while RNA relays genetic information for protein synthesis. </a:t>
            </a:r>
          </a:p>
          <a:p>
            <a:r>
              <a:rPr lang="en-US" sz="2400" dirty="0"/>
              <a:t>d. DNA relays genetic information for protein synthesis, while RNA stores genetic information.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505200"/>
            <a:ext cx="8305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04800" y="368300"/>
            <a:ext cx="3505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17. </a:t>
            </a:r>
            <a:r>
              <a:rPr lang="en-US" sz="2400" dirty="0"/>
              <a:t>The graphic below represents a segment of DNA.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Which </a:t>
            </a:r>
            <a:r>
              <a:rPr lang="en-US" sz="2400" b="1" dirty="0"/>
              <a:t>bond must be broken</a:t>
            </a:r>
            <a:r>
              <a:rPr lang="en-US" sz="2400" dirty="0"/>
              <a:t> if DNA replication is to occur?</a:t>
            </a:r>
          </a:p>
          <a:p>
            <a:endParaRPr lang="en-US" sz="2400" dirty="0"/>
          </a:p>
          <a:p>
            <a:r>
              <a:rPr lang="en-US" sz="2400" dirty="0"/>
              <a:t>	a. 1</a:t>
            </a:r>
          </a:p>
          <a:p>
            <a:r>
              <a:rPr lang="en-US" sz="2400" dirty="0"/>
              <a:t>	b. 2</a:t>
            </a:r>
          </a:p>
          <a:p>
            <a:r>
              <a:rPr lang="en-US" sz="2400" dirty="0"/>
              <a:t>	c. 3</a:t>
            </a:r>
          </a:p>
          <a:p>
            <a:r>
              <a:rPr lang="en-US" sz="2400" dirty="0"/>
              <a:t>	d. 4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4114800"/>
            <a:ext cx="685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2771" name="Picture 4" descr="Screen shot 2011-11-19 at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066800"/>
            <a:ext cx="42291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800" y="196850"/>
            <a:ext cx="44958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 smtClean="0"/>
              <a:t>18. </a:t>
            </a:r>
            <a:r>
              <a:rPr lang="en-US" sz="2400" dirty="0"/>
              <a:t>The figure to the right shows genetic material.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What information confirms that this is an </a:t>
            </a:r>
            <a:r>
              <a:rPr lang="en-US" sz="2400" b="1" dirty="0"/>
              <a:t>RNA</a:t>
            </a:r>
            <a:r>
              <a:rPr lang="en-US" sz="2400" dirty="0"/>
              <a:t> molecule? </a:t>
            </a:r>
          </a:p>
          <a:p>
            <a:endParaRPr lang="en-US" sz="2400" dirty="0"/>
          </a:p>
          <a:p>
            <a:r>
              <a:rPr lang="en-US" sz="2400" dirty="0"/>
              <a:t>a. The molecule contains adenine. </a:t>
            </a:r>
          </a:p>
          <a:p>
            <a:r>
              <a:rPr lang="en-US" sz="2400" dirty="0"/>
              <a:t>b. The molecule is single-stranded.</a:t>
            </a:r>
          </a:p>
          <a:p>
            <a:r>
              <a:rPr lang="en-US" sz="2400" dirty="0"/>
              <a:t>c. The molecule has hydrogen bonds.	</a:t>
            </a:r>
          </a:p>
          <a:p>
            <a:r>
              <a:rPr lang="en-US" sz="2400" dirty="0"/>
              <a:t>d. The molecule has a sugar-phosphate backbone. </a:t>
            </a:r>
          </a:p>
          <a:p>
            <a:r>
              <a:rPr lang="en-US" sz="2400" dirty="0"/>
              <a:t>		              </a:t>
            </a:r>
          </a:p>
          <a:p>
            <a:r>
              <a:rPr lang="en-US" sz="2400" dirty="0"/>
              <a:t> 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3200400"/>
            <a:ext cx="3810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3795" name="Picture 4" descr="Screen shot 2011-11-19 at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40925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04800" y="-1588"/>
            <a:ext cx="4572000" cy="526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 sz="2400" dirty="0"/>
          </a:p>
          <a:p>
            <a:r>
              <a:rPr lang="en-US" sz="2400" dirty="0" smtClean="0"/>
              <a:t>19. </a:t>
            </a:r>
            <a:r>
              <a:rPr lang="en-US" sz="2400" dirty="0"/>
              <a:t>The figure to the right shows an </a:t>
            </a:r>
            <a:r>
              <a:rPr lang="en-US" sz="2400" b="1" dirty="0"/>
              <a:t>RNA</a:t>
            </a:r>
            <a:r>
              <a:rPr lang="en-US" sz="2400" dirty="0"/>
              <a:t> molecule found within the cell.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What does the </a:t>
            </a:r>
            <a:r>
              <a:rPr lang="en-US" sz="2400" b="1" dirty="0"/>
              <a:t>letter U</a:t>
            </a:r>
            <a:r>
              <a:rPr lang="en-US" sz="2400" dirty="0"/>
              <a:t> represent in this nucleotide?</a:t>
            </a:r>
          </a:p>
          <a:p>
            <a:endParaRPr lang="en-US" sz="2400" dirty="0"/>
          </a:p>
          <a:p>
            <a:r>
              <a:rPr lang="en-US" sz="2400" dirty="0"/>
              <a:t>	a. ribose sugar</a:t>
            </a:r>
          </a:p>
          <a:p>
            <a:r>
              <a:rPr lang="en-US" sz="2400" dirty="0"/>
              <a:t>	b. nitrogen base</a:t>
            </a:r>
          </a:p>
          <a:p>
            <a:r>
              <a:rPr lang="en-US" sz="2400" dirty="0"/>
              <a:t>	c. phosphate group</a:t>
            </a:r>
          </a:p>
          <a:p>
            <a:r>
              <a:rPr lang="en-US" sz="2400" dirty="0"/>
              <a:t>	d. </a:t>
            </a:r>
            <a:r>
              <a:rPr lang="en-US" sz="2400" dirty="0" err="1"/>
              <a:t>deoxyribose</a:t>
            </a:r>
            <a:r>
              <a:rPr lang="en-US" sz="2400" dirty="0"/>
              <a:t> sugar </a:t>
            </a:r>
          </a:p>
          <a:p>
            <a:r>
              <a:rPr lang="en-US" sz="2400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400" y="3733800"/>
            <a:ext cx="2819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4819" name="Picture 4" descr="Screen shot 2011-11-19 at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40608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04800" y="1292225"/>
            <a:ext cx="8610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smtClean="0"/>
              <a:t>20. </a:t>
            </a:r>
            <a:r>
              <a:rPr lang="en-US" sz="2400" dirty="0"/>
              <a:t>What is the </a:t>
            </a:r>
            <a:r>
              <a:rPr lang="en-US" sz="2400" b="1" dirty="0"/>
              <a:t>role of hydrogen bonds</a:t>
            </a:r>
            <a:r>
              <a:rPr lang="en-US" sz="2400" dirty="0"/>
              <a:t> in the structure of </a:t>
            </a:r>
            <a:r>
              <a:rPr lang="en-US" sz="2400" b="1" dirty="0"/>
              <a:t>DNA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	a. to code for proteins</a:t>
            </a:r>
          </a:p>
          <a:p>
            <a:r>
              <a:rPr lang="en-US" sz="2400" dirty="0"/>
              <a:t>	b. to synthesize proteins</a:t>
            </a:r>
          </a:p>
          <a:p>
            <a:r>
              <a:rPr lang="en-US" sz="2400" dirty="0"/>
              <a:t>	c. to separate the strands</a:t>
            </a:r>
          </a:p>
          <a:p>
            <a:r>
              <a:rPr lang="en-US" sz="2400" dirty="0"/>
              <a:t>	d. to connect the base pairs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400" y="3581400"/>
            <a:ext cx="3886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Facts….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Genes are pieces of DNA that pass traits to offspring.</a:t>
            </a:r>
          </a:p>
          <a:p>
            <a:r>
              <a:rPr lang="en-US" dirty="0"/>
              <a:t>DNA is made up of nucleotides which contain a sugar, phosphate group, and a nitrogen base</a:t>
            </a:r>
          </a:p>
          <a:p>
            <a:r>
              <a:rPr lang="en-US" dirty="0"/>
              <a:t>The 4 bases in DNA are A, C, T, G and they pair up according to Chargaff’s rules; A-T and C-G</a:t>
            </a:r>
          </a:p>
          <a:p>
            <a:r>
              <a:rPr lang="en-US" dirty="0"/>
              <a:t>The amounts of adenine and thymine found in DNA are equal.</a:t>
            </a:r>
          </a:p>
          <a:p>
            <a:r>
              <a:rPr lang="en-US" dirty="0"/>
              <a:t>Weak hydrogen bonds hold the DNA nitrogen bases together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Essential Question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How does the structure of DNA make it possible for traits to be passed on from one generation to another?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i="1" dirty="0" smtClean="0"/>
              <a:t>   The </a:t>
            </a:r>
            <a:r>
              <a:rPr lang="en-US" i="1" dirty="0"/>
              <a:t>nucleotide bases that are paired on a DNA strand are complementary </a:t>
            </a:r>
            <a:r>
              <a:rPr lang="en-US" i="1" dirty="0" smtClean="0"/>
              <a:t>to each </a:t>
            </a:r>
            <a:r>
              <a:rPr lang="en-US" i="1" dirty="0"/>
              <a:t>other. When the DNA molecule unzips and unwinds during DNA </a:t>
            </a:r>
            <a:r>
              <a:rPr lang="en-US" i="1" dirty="0" smtClean="0"/>
              <a:t>replication, the </a:t>
            </a:r>
            <a:r>
              <a:rPr lang="en-US" i="1" dirty="0"/>
              <a:t>exposed strand of bases serves as a template for a new </a:t>
            </a:r>
            <a:r>
              <a:rPr lang="en-US" i="1" dirty="0" smtClean="0"/>
              <a:t>strand. The duplicate </a:t>
            </a:r>
            <a:r>
              <a:rPr lang="en-US" i="1" dirty="0"/>
              <a:t>strand, when bonded to the old strand, makes </a:t>
            </a:r>
            <a:r>
              <a:rPr lang="en-US" i="1" dirty="0" smtClean="0"/>
              <a:t>an exact </a:t>
            </a:r>
            <a:r>
              <a:rPr lang="en-US" i="1" dirty="0"/>
              <a:t>copy of </a:t>
            </a:r>
            <a:r>
              <a:rPr lang="en-US" i="1" dirty="0" smtClean="0"/>
              <a:t>the original </a:t>
            </a:r>
            <a:r>
              <a:rPr lang="en-US" i="1" dirty="0"/>
              <a:t>DNA molecule.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DNA Replication Review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NA_Replication2pngver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1" y="710946"/>
            <a:ext cx="8880088" cy="58422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Protein Synthesis Review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2.gstatic.com/images?q=tbn:ANd9GcTV915h-svSW5jPNtb9FdRXTuitxQXOy0UwsueeewB874y8KV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5502048" cy="547759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685801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DNA: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TAC   CCG   AAC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mRNA: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AUG  GGC  UUG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Amino Acids:</a:t>
            </a:r>
            <a:r>
              <a:rPr lang="en-US" sz="24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Meth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Gly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Leu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833</TotalTime>
  <Words>877</Words>
  <Application>Microsoft Macintosh PowerPoint</Application>
  <PresentationFormat>On-screen Show (4:3)</PresentationFormat>
  <Paragraphs>175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Components of dna</vt:lpstr>
      <vt:lpstr>DNA Facts</vt:lpstr>
      <vt:lpstr>DNA Facts….</vt:lpstr>
      <vt:lpstr>Essential Question</vt:lpstr>
      <vt:lpstr>DNA Replication Review</vt:lpstr>
      <vt:lpstr>PowerPoint Presentation</vt:lpstr>
      <vt:lpstr>Protein Synthesis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Lewisville ISD</dc:creator>
  <cp:lastModifiedBy>Emily Klein</cp:lastModifiedBy>
  <cp:revision>79</cp:revision>
  <dcterms:created xsi:type="dcterms:W3CDTF">2012-03-20T14:50:09Z</dcterms:created>
  <dcterms:modified xsi:type="dcterms:W3CDTF">2017-11-09T21:17:35Z</dcterms:modified>
</cp:coreProperties>
</file>