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85AC8A2-C63C-49A4-89E9-2E4420D2ECA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Manx and Albino 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Manx cats are dominant to cats having a tail.  Normal coloration is dominant to albinism.</a:t>
            </a:r>
          </a:p>
          <a:p>
            <a:r>
              <a:rPr lang="en-US" dirty="0" smtClean="0"/>
              <a:t>Cross two heterozygous cats with normal coloration are mated.</a:t>
            </a:r>
          </a:p>
          <a:p>
            <a:r>
              <a:rPr lang="en-US" dirty="0" smtClean="0"/>
              <a:t>We’ll use M for </a:t>
            </a:r>
            <a:r>
              <a:rPr lang="en-US" dirty="0" err="1" smtClean="0"/>
              <a:t>manx</a:t>
            </a:r>
            <a:r>
              <a:rPr lang="en-US" dirty="0" smtClean="0"/>
              <a:t>, m for having a tail.  C for normal coloration and c for albinism.</a:t>
            </a:r>
          </a:p>
          <a:p>
            <a:r>
              <a:rPr lang="en-US" dirty="0" smtClean="0"/>
              <a:t>What is the genotype for each parent?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0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genotype cross will be </a:t>
            </a:r>
            <a:r>
              <a:rPr lang="en-US" dirty="0" err="1" smtClean="0"/>
              <a:t>MmCc</a:t>
            </a:r>
            <a:r>
              <a:rPr lang="en-US" dirty="0" smtClean="0"/>
              <a:t> x </a:t>
            </a:r>
            <a:r>
              <a:rPr lang="en-US" dirty="0" err="1" smtClean="0"/>
              <a:t>MmCc</a:t>
            </a:r>
            <a:r>
              <a:rPr lang="en-US" dirty="0" smtClean="0"/>
              <a:t> since both cats are heterozygous for both traits.</a:t>
            </a:r>
          </a:p>
          <a:p>
            <a:r>
              <a:rPr lang="en-US" dirty="0" smtClean="0"/>
              <a:t>Now we need to determine the gametes these cats will form.  (Use the foil method.)</a:t>
            </a:r>
          </a:p>
          <a:p>
            <a:r>
              <a:rPr lang="en-US" dirty="0" smtClean="0"/>
              <a:t>Each cat will make the same gametes: MC, </a:t>
            </a:r>
            <a:r>
              <a:rPr lang="en-US" dirty="0" err="1" smtClean="0"/>
              <a:t>Mc</a:t>
            </a:r>
            <a:r>
              <a:rPr lang="en-US" dirty="0" smtClean="0"/>
              <a:t>, </a:t>
            </a:r>
            <a:r>
              <a:rPr lang="en-US" dirty="0" err="1" smtClean="0"/>
              <a:t>mC</a:t>
            </a:r>
            <a:r>
              <a:rPr lang="en-US" dirty="0" smtClean="0"/>
              <a:t>, and mc.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4306758"/>
          </a:xfrm>
        </p:spPr>
        <p:txBody>
          <a:bodyPr>
            <a:normAutofit/>
          </a:bodyPr>
          <a:lstStyle/>
          <a:p>
            <a:r>
              <a:rPr lang="en-US" dirty="0" smtClean="0"/>
              <a:t>Because we have four gametes for each parent, we will need a 16 square </a:t>
            </a:r>
            <a:r>
              <a:rPr lang="en-US" dirty="0" err="1" smtClean="0"/>
              <a:t>Punnett</a:t>
            </a:r>
            <a:r>
              <a:rPr lang="en-US" dirty="0" smtClean="0"/>
              <a:t> Square.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gametes for one parent will go across the top,</a:t>
            </a:r>
            <a:r>
              <a:rPr lang="en-US" dirty="0"/>
              <a:t> </a:t>
            </a:r>
            <a:r>
              <a:rPr lang="en-US" dirty="0" smtClean="0"/>
              <a:t>and the gametes for the other parent will go along the left side, just as they did in monohybrid crosses.</a:t>
            </a:r>
            <a:endParaRPr lang="en-US" dirty="0"/>
          </a:p>
        </p:txBody>
      </p:sp>
      <p:pic>
        <p:nvPicPr>
          <p:cNvPr id="4" name="Picture 3" descr="Screen Shot 2017-03-07 at 7.28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901" y="3008525"/>
            <a:ext cx="7285119" cy="196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9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what the </a:t>
            </a:r>
            <a:r>
              <a:rPr lang="en-US" dirty="0" err="1" smtClean="0"/>
              <a:t>Punnett</a:t>
            </a:r>
            <a:r>
              <a:rPr lang="en-US" dirty="0" smtClean="0"/>
              <a:t> Square should look like.</a:t>
            </a:r>
            <a:endParaRPr lang="en-US" dirty="0"/>
          </a:p>
        </p:txBody>
      </p:sp>
      <p:pic>
        <p:nvPicPr>
          <p:cNvPr id="4" name="Picture 3" descr="Screen Shot 2017-03-07 at 7.31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25" y="3064699"/>
            <a:ext cx="8111183" cy="266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0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93" y="2133601"/>
            <a:ext cx="7877675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To complete the </a:t>
            </a:r>
            <a:r>
              <a:rPr lang="en-US" dirty="0" err="1" smtClean="0"/>
              <a:t>Punnett</a:t>
            </a:r>
            <a:r>
              <a:rPr lang="en-US" dirty="0" smtClean="0"/>
              <a:t> square, we will use the same method we used with monohybrid crosses: what is on the top comes down, and what is on the side comes over.</a:t>
            </a:r>
          </a:p>
          <a:p>
            <a:r>
              <a:rPr lang="en-US" dirty="0" smtClean="0"/>
              <a:t>Each offspring will receive two alleles from each parent and will end up with a total of four alleles, just like the parents.</a:t>
            </a:r>
          </a:p>
          <a:p>
            <a:r>
              <a:rPr lang="en-US" dirty="0" smtClean="0"/>
              <a:t>Always keep the genes separate—”a” alleles go together, “b” alleles go together.  Ex. </a:t>
            </a:r>
            <a:r>
              <a:rPr lang="en-US" dirty="0" err="1" smtClean="0"/>
              <a:t>AaBb</a:t>
            </a:r>
            <a:r>
              <a:rPr lang="en-US" dirty="0" smtClean="0"/>
              <a:t>, Not: </a:t>
            </a:r>
            <a:r>
              <a:rPr lang="en-US" dirty="0" err="1" smtClean="0"/>
              <a:t>ABab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895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completed </a:t>
            </a:r>
            <a:r>
              <a:rPr lang="en-US" dirty="0" err="1" smtClean="0"/>
              <a:t>Punnett</a:t>
            </a:r>
            <a:r>
              <a:rPr lang="en-US" dirty="0" smtClean="0"/>
              <a:t> Square for #3.</a:t>
            </a:r>
            <a:endParaRPr lang="en-US" dirty="0"/>
          </a:p>
        </p:txBody>
      </p:sp>
      <p:pic>
        <p:nvPicPr>
          <p:cNvPr id="4" name="Picture 3" descr="Screen Shot 2017-03-07 at 7.39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75" y="2875418"/>
            <a:ext cx="72136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5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Phenotypic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phenotypic ratio tells us how many of each phenotype is present in the offspring.</a:t>
            </a:r>
          </a:p>
          <a:p>
            <a:r>
              <a:rPr lang="en-US" dirty="0" smtClean="0"/>
              <a:t>In this cross, we have four possibilities:</a:t>
            </a:r>
          </a:p>
          <a:p>
            <a:pPr lvl="1"/>
            <a:r>
              <a:rPr lang="en-US" dirty="0" smtClean="0"/>
              <a:t>Manx and normal colored</a:t>
            </a:r>
          </a:p>
          <a:p>
            <a:pPr lvl="1"/>
            <a:r>
              <a:rPr lang="en-US" dirty="0" smtClean="0"/>
              <a:t>Manx and albino</a:t>
            </a:r>
          </a:p>
          <a:p>
            <a:pPr lvl="1"/>
            <a:r>
              <a:rPr lang="en-US" dirty="0" smtClean="0"/>
              <a:t>Tailed and normal colored</a:t>
            </a:r>
          </a:p>
          <a:p>
            <a:pPr lvl="1"/>
            <a:r>
              <a:rPr lang="en-US" dirty="0" smtClean="0"/>
              <a:t>Tailed and albino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46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</a:t>
            </a:r>
            <a:r>
              <a:rPr lang="en-US" dirty="0" err="1" smtClean="0"/>
              <a:t>manx</a:t>
            </a:r>
            <a:r>
              <a:rPr lang="en-US" dirty="0" smtClean="0"/>
              <a:t> and normal colored, the offspring need to have at least one “M” and one “C.”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four offspring with both of these traits.</a:t>
            </a:r>
            <a:endParaRPr lang="en-US" dirty="0"/>
          </a:p>
        </p:txBody>
      </p:sp>
      <p:pic>
        <p:nvPicPr>
          <p:cNvPr id="5" name="Picture 4" descr="Screen Shot 2017-03-07 at 7.47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75" y="3032950"/>
            <a:ext cx="72136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5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</a:t>
            </a:r>
            <a:r>
              <a:rPr lang="en-US" dirty="0" err="1" smtClean="0"/>
              <a:t>manx</a:t>
            </a:r>
            <a:r>
              <a:rPr lang="en-US" dirty="0" smtClean="0"/>
              <a:t> and albino, the offspring must have at least one “M” and two “c” alleles.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three offspring with these traits.</a:t>
            </a:r>
            <a:endParaRPr lang="en-US" dirty="0"/>
          </a:p>
        </p:txBody>
      </p:sp>
      <p:pic>
        <p:nvPicPr>
          <p:cNvPr id="5" name="Picture 4" descr="Screen Shot 2017-03-07 at 7.5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3041718"/>
            <a:ext cx="71501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18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tail and be normal colored, offspring must have two “m” alleles and at least one “C.”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three offspring with these traits.</a:t>
            </a:r>
            <a:endParaRPr lang="en-US" dirty="0"/>
          </a:p>
        </p:txBody>
      </p:sp>
      <p:pic>
        <p:nvPicPr>
          <p:cNvPr id="4" name="Picture 3" descr="Screen Shot 2017-03-07 at 7.54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86" y="3091004"/>
            <a:ext cx="70739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1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monohybrid crosses, we were only concerned with one trait at a time—for example, plant height or fur color.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dihybrid</a:t>
            </a:r>
            <a:r>
              <a:rPr lang="en-US" dirty="0" smtClean="0"/>
              <a:t> crosses we will be considering two traits at the same time—for example, plant height and flower color, or fur color and tail length.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5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Lastly we have the cats with tails and albinism.  They must have two “m” alleles and two “c” alleles.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only one offspring with both of these traits.</a:t>
            </a:r>
            <a:endParaRPr lang="en-US" dirty="0"/>
          </a:p>
        </p:txBody>
      </p:sp>
      <p:pic>
        <p:nvPicPr>
          <p:cNvPr id="4" name="Picture 3" descr="Screen Shot 2017-03-07 at 7.5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95" y="3034464"/>
            <a:ext cx="72136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5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phenotypic ratio, then is 9:3:3:1.  </a:t>
            </a:r>
          </a:p>
          <a:p>
            <a:r>
              <a:rPr lang="en-US" dirty="0" smtClean="0"/>
              <a:t>You will find this ratio is true every time you have two parents who are heterozygous for both traits.</a:t>
            </a:r>
          </a:p>
          <a:p>
            <a:r>
              <a:rPr lang="en-US" dirty="0" smtClean="0"/>
              <a:t>Now for the genotypic ratio.  Count the number of offspring that are MMCC,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, </a:t>
            </a:r>
            <a:r>
              <a:rPr lang="en-US" dirty="0" err="1" smtClean="0"/>
              <a:t>mmCc</a:t>
            </a:r>
            <a:r>
              <a:rPr lang="en-US" dirty="0" smtClean="0"/>
              <a:t> and mmcc.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19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MMCC: 1, </a:t>
            </a:r>
            <a:r>
              <a:rPr lang="en-US" dirty="0" err="1" smtClean="0"/>
              <a:t>MMCc</a:t>
            </a:r>
            <a:r>
              <a:rPr lang="en-US" dirty="0" smtClean="0"/>
              <a:t>: 2, </a:t>
            </a:r>
            <a:r>
              <a:rPr lang="en-US" dirty="0" err="1" smtClean="0"/>
              <a:t>MMcc</a:t>
            </a:r>
            <a:r>
              <a:rPr lang="en-US" dirty="0" smtClean="0"/>
              <a:t>: 1, </a:t>
            </a:r>
            <a:r>
              <a:rPr lang="en-US" dirty="0" err="1" smtClean="0"/>
              <a:t>MmCC</a:t>
            </a:r>
            <a:r>
              <a:rPr lang="en-US" dirty="0" smtClean="0"/>
              <a:t>: 2, </a:t>
            </a:r>
            <a:r>
              <a:rPr lang="en-US" dirty="0" err="1" smtClean="0"/>
              <a:t>MmCc</a:t>
            </a:r>
            <a:r>
              <a:rPr lang="en-US" dirty="0" smtClean="0"/>
              <a:t>: 4, </a:t>
            </a:r>
            <a:r>
              <a:rPr lang="en-US" dirty="0" err="1" smtClean="0"/>
              <a:t>Mmcc</a:t>
            </a:r>
            <a:r>
              <a:rPr lang="en-US" dirty="0" smtClean="0"/>
              <a:t>: 2, </a:t>
            </a:r>
            <a:r>
              <a:rPr lang="en-US" dirty="0" err="1" smtClean="0"/>
              <a:t>mmCC</a:t>
            </a:r>
            <a:r>
              <a:rPr lang="en-US" dirty="0" smtClean="0"/>
              <a:t>: 1, </a:t>
            </a:r>
            <a:r>
              <a:rPr lang="en-US" dirty="0" err="1" smtClean="0"/>
              <a:t>mmCc</a:t>
            </a:r>
            <a:r>
              <a:rPr lang="en-US" dirty="0" smtClean="0"/>
              <a:t>: 2, mmcc: 1</a:t>
            </a:r>
          </a:p>
          <a:p>
            <a:r>
              <a:rPr lang="en-US" dirty="0" smtClean="0"/>
              <a:t>Our genotypic ratio is therefore 1:2:1:2:4:2:1:2:1</a:t>
            </a:r>
          </a:p>
          <a:p>
            <a:r>
              <a:rPr lang="en-US" dirty="0" smtClean="0"/>
              <a:t>This genotypic ratio is also always true IF both parents are heterozygous for both traits.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371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Freckles and Dimples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freckles is dominant, we’ll use F for freckles and f for no freckles.</a:t>
            </a:r>
          </a:p>
          <a:p>
            <a:r>
              <a:rPr lang="en-US" dirty="0" smtClean="0"/>
              <a:t>Dimples is also dominant so what letter will be use for dimples?  </a:t>
            </a:r>
            <a:r>
              <a:rPr lang="en-US" dirty="0"/>
              <a:t>n</a:t>
            </a:r>
            <a:r>
              <a:rPr lang="en-US" dirty="0" smtClean="0"/>
              <a:t>o dimples?</a:t>
            </a:r>
          </a:p>
          <a:p>
            <a:r>
              <a:rPr lang="en-US" dirty="0" smtClean="0"/>
              <a:t>The worksheet should say the first person is homozygous for both traits.  Their genotype would be FFDD.</a:t>
            </a:r>
          </a:p>
          <a:p>
            <a:r>
              <a:rPr lang="en-US" dirty="0" smtClean="0"/>
              <a:t>The second person does not have either trait.  What is their genotype?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67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need to make gametes.  This will be easy since both parents are homozygous for both traits.</a:t>
            </a:r>
          </a:p>
          <a:p>
            <a:r>
              <a:rPr lang="en-US" dirty="0" smtClean="0"/>
              <a:t>The FFDD parent will make four gametes, and all four will be FD.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ffdd</a:t>
            </a:r>
            <a:r>
              <a:rPr lang="en-US" dirty="0" smtClean="0"/>
              <a:t> parent will make four gametes, and all four will be _____.</a:t>
            </a:r>
          </a:p>
          <a:p>
            <a:r>
              <a:rPr lang="en-US" dirty="0" smtClean="0"/>
              <a:t>Place these gametes on the </a:t>
            </a:r>
            <a:r>
              <a:rPr lang="en-US" dirty="0" err="1" smtClean="0"/>
              <a:t>Punnett</a:t>
            </a:r>
            <a:r>
              <a:rPr lang="en-US" dirty="0" smtClean="0"/>
              <a:t> Square.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31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offspring will receive FD from one parent and </a:t>
            </a:r>
            <a:r>
              <a:rPr lang="en-US" dirty="0" err="1" smtClean="0"/>
              <a:t>fd</a:t>
            </a:r>
            <a:r>
              <a:rPr lang="en-US" dirty="0" smtClean="0"/>
              <a:t> from the other parent.</a:t>
            </a:r>
          </a:p>
          <a:p>
            <a:r>
              <a:rPr lang="en-US" dirty="0" smtClean="0"/>
              <a:t>Therefore, every offspring in this </a:t>
            </a:r>
            <a:r>
              <a:rPr lang="en-US" dirty="0" err="1" smtClean="0"/>
              <a:t>Punnett</a:t>
            </a:r>
            <a:r>
              <a:rPr lang="en-US" dirty="0" smtClean="0"/>
              <a:t> Square will have the genotype: __________.</a:t>
            </a:r>
          </a:p>
          <a:p>
            <a:r>
              <a:rPr lang="en-US" dirty="0" smtClean="0"/>
              <a:t>What will their phenotype be?  (Will they have freckles?  </a:t>
            </a:r>
            <a:r>
              <a:rPr lang="en-US" dirty="0"/>
              <a:t>d</a:t>
            </a:r>
            <a:r>
              <a:rPr lang="en-US" dirty="0" smtClean="0"/>
              <a:t>imples?)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52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Crossing the 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offspring in #4 was </a:t>
            </a:r>
            <a:r>
              <a:rPr lang="en-US" dirty="0" err="1" smtClean="0"/>
              <a:t>FfDd</a:t>
            </a:r>
            <a:r>
              <a:rPr lang="en-US" dirty="0"/>
              <a:t> </a:t>
            </a:r>
            <a:r>
              <a:rPr lang="en-US" dirty="0" smtClean="0"/>
              <a:t>so the genotype cross for #5 will be </a:t>
            </a:r>
            <a:r>
              <a:rPr lang="en-US" dirty="0" err="1" smtClean="0"/>
              <a:t>FfDd</a:t>
            </a:r>
            <a:r>
              <a:rPr lang="en-US" dirty="0" smtClean="0"/>
              <a:t> x </a:t>
            </a:r>
            <a:r>
              <a:rPr lang="en-US" dirty="0" err="1" smtClean="0"/>
              <a:t>FfDd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Determine the gametes for each parent.  Use the foil method if needed.  There will be four different gametes.</a:t>
            </a:r>
          </a:p>
          <a:p>
            <a:r>
              <a:rPr lang="en-US" dirty="0" smtClean="0"/>
              <a:t>Put these gametes in the </a:t>
            </a:r>
            <a:r>
              <a:rPr lang="en-US" dirty="0" err="1" smtClean="0"/>
              <a:t>Punnett</a:t>
            </a:r>
            <a:r>
              <a:rPr lang="en-US" dirty="0" smtClean="0"/>
              <a:t> Square and complete the cross.  </a:t>
            </a:r>
          </a:p>
          <a:p>
            <a:r>
              <a:rPr lang="en-US" dirty="0" smtClean="0"/>
              <a:t>Find the phenotypic and genotypic ratios.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6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Bunny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we are considering two traits at the same time, each organism will have four genes instead of two.  Ex. </a:t>
            </a:r>
            <a:r>
              <a:rPr lang="en-US" dirty="0" err="1" smtClean="0"/>
              <a:t>AaBb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The first two letters are for the first trait, and the second two letters are for the second trait.</a:t>
            </a:r>
          </a:p>
          <a:p>
            <a:r>
              <a:rPr lang="en-US" dirty="0" smtClean="0"/>
              <a:t>In bunnies, black (B) is dominant to white (b) and rough coat (R) is dominant to smooth coat (r.)</a:t>
            </a:r>
          </a:p>
        </p:txBody>
      </p:sp>
    </p:spTree>
    <p:extLst>
      <p:ext uri="{BB962C8B-B14F-4D97-AF65-F5344CB8AC3E}">
        <p14:creationId xmlns:p14="http://schemas.microsoft.com/office/powerpoint/2010/main" val="65786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omozygous </a:t>
            </a:r>
            <a:r>
              <a:rPr lang="en-US" dirty="0"/>
              <a:t>black smooth </a:t>
            </a:r>
            <a:r>
              <a:rPr lang="en-US" dirty="0" smtClean="0"/>
              <a:t>bunny</a:t>
            </a:r>
          </a:p>
          <a:p>
            <a:pPr lvl="1"/>
            <a:r>
              <a:rPr lang="en-US" dirty="0" smtClean="0"/>
              <a:t>BB </a:t>
            </a:r>
            <a:r>
              <a:rPr lang="en-US" dirty="0"/>
              <a:t>for </a:t>
            </a:r>
            <a:r>
              <a:rPr lang="en-US" dirty="0" smtClean="0"/>
              <a:t>homozygous black </a:t>
            </a:r>
            <a:endParaRPr lang="en-US" dirty="0"/>
          </a:p>
          <a:p>
            <a:pPr lvl="1"/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smooth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genotype will be </a:t>
            </a:r>
            <a:r>
              <a:rPr lang="en-US" dirty="0" err="1" smtClean="0"/>
              <a:t>BBrr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White smooth bunny</a:t>
            </a:r>
          </a:p>
          <a:p>
            <a:pPr lvl="1"/>
            <a:r>
              <a:rPr lang="en-US" dirty="0" smtClean="0"/>
              <a:t>bb for white</a:t>
            </a:r>
          </a:p>
          <a:p>
            <a:pPr lvl="1"/>
            <a:r>
              <a:rPr lang="en-US" dirty="0" err="1" smtClean="0"/>
              <a:t>rr</a:t>
            </a:r>
            <a:r>
              <a:rPr lang="en-US" dirty="0" smtClean="0"/>
              <a:t> for smooth</a:t>
            </a:r>
          </a:p>
          <a:p>
            <a:pPr lvl="1"/>
            <a:r>
              <a:rPr lang="en-US" dirty="0" smtClean="0"/>
              <a:t>The genotype will be </a:t>
            </a:r>
            <a:r>
              <a:rPr lang="en-US" dirty="0" err="1" smtClean="0"/>
              <a:t>bbrr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3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4422"/>
            <a:ext cx="7345363" cy="4384282"/>
          </a:xfrm>
        </p:spPr>
        <p:txBody>
          <a:bodyPr>
            <a:normAutofit/>
          </a:bodyPr>
          <a:lstStyle/>
          <a:p>
            <a:r>
              <a:rPr lang="en-US" dirty="0" smtClean="0"/>
              <a:t>Heterozygous black rough bunny</a:t>
            </a:r>
          </a:p>
          <a:p>
            <a:pPr lvl="1"/>
            <a:r>
              <a:rPr lang="en-US" dirty="0" smtClean="0"/>
              <a:t>Bb for heterozygous black</a:t>
            </a:r>
          </a:p>
          <a:p>
            <a:pPr lvl="1"/>
            <a:r>
              <a:rPr lang="en-US" dirty="0" err="1" smtClean="0"/>
              <a:t>Rr</a:t>
            </a:r>
            <a:r>
              <a:rPr lang="en-US" dirty="0" smtClean="0"/>
              <a:t> for heterozygous rough</a:t>
            </a:r>
          </a:p>
          <a:p>
            <a:pPr lvl="1"/>
            <a:r>
              <a:rPr lang="en-US" dirty="0" smtClean="0"/>
              <a:t>The genotype will be ________.</a:t>
            </a:r>
            <a:endParaRPr lang="en-US" dirty="0"/>
          </a:p>
          <a:p>
            <a:r>
              <a:rPr lang="en-US" dirty="0" smtClean="0"/>
              <a:t>Homozygous black rough bunny</a:t>
            </a:r>
          </a:p>
          <a:p>
            <a:pPr lvl="1"/>
            <a:r>
              <a:rPr lang="en-US" dirty="0" smtClean="0"/>
              <a:t>BB for homozygous black</a:t>
            </a:r>
          </a:p>
          <a:p>
            <a:pPr lvl="1"/>
            <a:r>
              <a:rPr lang="en-US" dirty="0" smtClean="0"/>
              <a:t>_____ for homozygous rough</a:t>
            </a:r>
          </a:p>
          <a:p>
            <a:pPr lvl="1"/>
            <a:r>
              <a:rPr lang="en-US" dirty="0" smtClean="0"/>
              <a:t>The genotype will be </a:t>
            </a:r>
            <a:r>
              <a:rPr lang="en-US" dirty="0"/>
              <a:t>________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Complete the last two on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9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Gamete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642856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set up the </a:t>
            </a:r>
            <a:r>
              <a:rPr lang="en-US" dirty="0" err="1" smtClean="0"/>
              <a:t>Punnett</a:t>
            </a:r>
            <a:r>
              <a:rPr lang="en-US" dirty="0" smtClean="0"/>
              <a:t> Square for a </a:t>
            </a:r>
            <a:r>
              <a:rPr lang="en-US" dirty="0" err="1" smtClean="0"/>
              <a:t>dihybrid</a:t>
            </a:r>
            <a:r>
              <a:rPr lang="en-US" dirty="0" smtClean="0"/>
              <a:t> cross we must first list out the gametes formed by each parent.</a:t>
            </a:r>
          </a:p>
          <a:p>
            <a:r>
              <a:rPr lang="en-US" dirty="0" smtClean="0"/>
              <a:t>When a </a:t>
            </a:r>
            <a:r>
              <a:rPr lang="en-US" dirty="0" err="1" smtClean="0"/>
              <a:t>AaBb</a:t>
            </a:r>
            <a:r>
              <a:rPr lang="en-US" dirty="0" smtClean="0"/>
              <a:t> parent forms gametes, it will pass on two genes: one “a” gene and one “b” gene to each offspring.</a:t>
            </a:r>
          </a:p>
          <a:p>
            <a:r>
              <a:rPr lang="en-US" dirty="0"/>
              <a:t>It could pass on A and B, a and b, a and B, or A and b.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92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59540"/>
            <a:ext cx="7345363" cy="4205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have learned the foil method in algebra.  It stands for first, outer, inner and last.  You can use this method to find all possible gametes of a </a:t>
            </a:r>
            <a:r>
              <a:rPr lang="en-US" dirty="0" err="1" smtClean="0"/>
              <a:t>dihybrid</a:t>
            </a:r>
            <a:r>
              <a:rPr lang="en-US" dirty="0" smtClean="0"/>
              <a:t> individual.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HhWw</a:t>
            </a:r>
            <a:endParaRPr lang="en-US" dirty="0" smtClean="0"/>
          </a:p>
          <a:p>
            <a:pPr lvl="1"/>
            <a:r>
              <a:rPr lang="en-US" dirty="0" smtClean="0"/>
              <a:t>FIRST: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/>
              <a:t>h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OUTER: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/>
              <a:t>hW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INNER: </a:t>
            </a:r>
            <a:r>
              <a:rPr lang="en-US" dirty="0" err="1" smtClean="0"/>
              <a:t>H</a:t>
            </a:r>
            <a:r>
              <a:rPr lang="en-US" dirty="0" err="1" smtClean="0">
                <a:solidFill>
                  <a:srgbClr val="FF0000"/>
                </a:solidFill>
              </a:rPr>
              <a:t>hW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LAST: </a:t>
            </a:r>
            <a:r>
              <a:rPr lang="en-US" dirty="0" err="1" smtClean="0"/>
              <a:t>H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/>
              <a:t>W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Gametes for this parent are HW, </a:t>
            </a:r>
            <a:r>
              <a:rPr lang="en-US" dirty="0" err="1" smtClean="0">
                <a:solidFill>
                  <a:srgbClr val="000000"/>
                </a:solidFill>
              </a:rPr>
              <a:t>Hw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hW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hw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AABb</a:t>
            </a:r>
            <a:endParaRPr lang="en-US" dirty="0" smtClean="0"/>
          </a:p>
          <a:p>
            <a:pPr lvl="1"/>
            <a:r>
              <a:rPr lang="en-US" dirty="0" smtClean="0"/>
              <a:t>Gametes will be AB, </a:t>
            </a:r>
            <a:r>
              <a:rPr lang="en-US" dirty="0" err="1" smtClean="0"/>
              <a:t>Ab</a:t>
            </a:r>
            <a:r>
              <a:rPr lang="en-US" dirty="0" smtClean="0"/>
              <a:t>, AB,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1"/>
            <a:r>
              <a:rPr lang="en-US" dirty="0" smtClean="0"/>
              <a:t>*In this individual, both of the “a” alleles are dominant.  The first two gametes use the first “A” and the second two use the second “A.”</a:t>
            </a:r>
          </a:p>
          <a:p>
            <a:pPr lvl="1"/>
            <a:r>
              <a:rPr lang="en-US" dirty="0" smtClean="0"/>
              <a:t>* It is necessary to write all gametes even though they are repeats because we will need all four in the </a:t>
            </a:r>
            <a:r>
              <a:rPr lang="en-US" dirty="0" err="1" smtClean="0"/>
              <a:t>Punnett</a:t>
            </a:r>
            <a:r>
              <a:rPr lang="en-US" dirty="0" smtClean="0"/>
              <a:t> Square.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6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aabb</a:t>
            </a:r>
            <a:endParaRPr lang="en-US" dirty="0" smtClean="0"/>
          </a:p>
          <a:p>
            <a:pPr lvl="1"/>
            <a:r>
              <a:rPr lang="en-US" dirty="0" smtClean="0"/>
              <a:t>This one is easy.  All four gametes will be the same.  What will they be?</a:t>
            </a:r>
          </a:p>
          <a:p>
            <a:r>
              <a:rPr lang="en-US" dirty="0" err="1" smtClean="0"/>
              <a:t>AaBB</a:t>
            </a:r>
            <a:endParaRPr lang="en-US" dirty="0" smtClean="0"/>
          </a:p>
          <a:p>
            <a:pPr lvl="1"/>
            <a:r>
              <a:rPr lang="en-US" dirty="0" smtClean="0"/>
              <a:t>Gametes will be AB, </a:t>
            </a:r>
            <a:r>
              <a:rPr lang="en-US" dirty="0" err="1" smtClean="0"/>
              <a:t>aB</a:t>
            </a:r>
            <a:r>
              <a:rPr lang="en-US" dirty="0" smtClean="0"/>
              <a:t>, _____, _____</a:t>
            </a:r>
          </a:p>
          <a:p>
            <a:r>
              <a:rPr lang="en-US" dirty="0" err="1" smtClean="0"/>
              <a:t>AAbb</a:t>
            </a:r>
            <a:endParaRPr lang="en-US" dirty="0" smtClean="0"/>
          </a:p>
          <a:p>
            <a:pPr lvl="1"/>
            <a:r>
              <a:rPr lang="en-US" dirty="0" smtClean="0"/>
              <a:t>Another one where all four gametes will be the same.  What will they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94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164</TotalTime>
  <Words>1298</Words>
  <Application>Microsoft Macintosh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Capital</vt:lpstr>
      <vt:lpstr>Dihybrid Crosses</vt:lpstr>
      <vt:lpstr>Dihybrid Crosses</vt:lpstr>
      <vt:lpstr>#1 Bunny Genotypes</vt:lpstr>
      <vt:lpstr>PowerPoint Presentation</vt:lpstr>
      <vt:lpstr>PowerPoint Presentation</vt:lpstr>
      <vt:lpstr>#2 Gamete Formation</vt:lpstr>
      <vt:lpstr>FOIL Method</vt:lpstr>
      <vt:lpstr>PowerPoint Presentation</vt:lpstr>
      <vt:lpstr>PowerPoint Presentation</vt:lpstr>
      <vt:lpstr>#3 Manx and Albino Cats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Phenotypic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#4 Freckles and Dimples</vt:lpstr>
      <vt:lpstr>PowerPoint Presentation</vt:lpstr>
      <vt:lpstr>PowerPoint Presentation</vt:lpstr>
      <vt:lpstr>#5 Crossing the F1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Dihybrid Crosses</dc:title>
  <dc:creator>Jennifer  Wind</dc:creator>
  <cp:lastModifiedBy>Emily Klein</cp:lastModifiedBy>
  <cp:revision>41</cp:revision>
  <dcterms:created xsi:type="dcterms:W3CDTF">2017-03-08T00:21:36Z</dcterms:created>
  <dcterms:modified xsi:type="dcterms:W3CDTF">2017-10-12T17:07:25Z</dcterms:modified>
</cp:coreProperties>
</file>