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56" r:id="rId2"/>
    <p:sldId id="259" r:id="rId3"/>
    <p:sldId id="264" r:id="rId4"/>
    <p:sldId id="265" r:id="rId5"/>
    <p:sldId id="257" r:id="rId6"/>
    <p:sldId id="266" r:id="rId7"/>
    <p:sldId id="267" r:id="rId8"/>
    <p:sldId id="268" r:id="rId9"/>
    <p:sldId id="276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78" r:id="rId18"/>
    <p:sldId id="285" r:id="rId19"/>
    <p:sldId id="269" r:id="rId20"/>
    <p:sldId id="270" r:id="rId21"/>
    <p:sldId id="271" r:id="rId22"/>
    <p:sldId id="272" r:id="rId23"/>
    <p:sldId id="273" r:id="rId24"/>
    <p:sldId id="274" r:id="rId25"/>
    <p:sldId id="260" r:id="rId26"/>
    <p:sldId id="262" r:id="rId27"/>
    <p:sldId id="275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" d="100"/>
          <a:sy n="10" d="100"/>
        </p:scale>
        <p:origin x="-464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6AD8D91A-A2EE-4B54-B3C6-F6C67903BA9C}" type="datetime1">
              <a:rPr lang="en-US" smtClean="0"/>
              <a:pPr/>
              <a:t>9/12/17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9/12/17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9/12/17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9/12/17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8B99C93-F56F-46AB-9EB8-53614A95B15F}" type="datetime1">
              <a:rPr lang="en-US" smtClean="0"/>
              <a:pPr/>
              <a:t>9/12/17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9/12/17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9/12/17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9/12/17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88B99C93-F56F-46AB-9EB8-53614A95B15F}" type="datetime1">
              <a:rPr lang="en-US" smtClean="0"/>
              <a:pPr/>
              <a:t>9/12/17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sugar to ATP</a:t>
            </a:r>
            <a:endParaRPr lang="en-US" dirty="0"/>
          </a:p>
        </p:txBody>
      </p:sp>
      <p:pic>
        <p:nvPicPr>
          <p:cNvPr id="4" name="Picture 3" descr="picture5131835200659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9" b="37749"/>
          <a:stretch/>
        </p:blipFill>
        <p:spPr>
          <a:xfrm>
            <a:off x="634962" y="4530531"/>
            <a:ext cx="8011560" cy="17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8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the math!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Anaerobic Respiration</a:t>
            </a:r>
          </a:p>
          <a:p>
            <a:pPr marL="808038" lvl="1" indent="-457200">
              <a:buFont typeface="+mj-lt"/>
              <a:buAutoNum type="arabicPeriod"/>
            </a:pPr>
            <a:r>
              <a:rPr lang="en-US" sz="3200" dirty="0" smtClean="0"/>
              <a:t>Glycolysis		2 ATP</a:t>
            </a:r>
          </a:p>
          <a:p>
            <a:pPr marL="808038" lvl="1" indent="-457200">
              <a:buFont typeface="+mj-lt"/>
              <a:buAutoNum type="arabicPeriod"/>
            </a:pPr>
            <a:r>
              <a:rPr lang="en-US" sz="3200" dirty="0" smtClean="0"/>
              <a:t>Fermentation	0 ATP</a:t>
            </a:r>
          </a:p>
          <a:p>
            <a:pPr marL="808038" lvl="1" indent="-457200">
              <a:buFont typeface="+mj-lt"/>
              <a:buAutoNum type="arabicPeriod"/>
            </a:pPr>
            <a:endParaRPr lang="en-US" sz="3200" dirty="0"/>
          </a:p>
          <a:p>
            <a:pPr marL="350838" lvl="1" indent="0">
              <a:buNone/>
            </a:pPr>
            <a:r>
              <a:rPr lang="en-US" sz="3200" dirty="0" smtClean="0"/>
              <a:t>	Total			2 ATP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713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alcoholic and lactic acid fermentation differ?</a:t>
            </a:r>
          </a:p>
          <a:p>
            <a:r>
              <a:rPr lang="en-US" sz="2800" dirty="0" smtClean="0"/>
              <a:t>Alcoholic fermentation produces alcohol and carbon dioxide.  Lactic acid fermentation produces lactic acid.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127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Aerobic Respiration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Three Steps:</a:t>
            </a:r>
          </a:p>
          <a:p>
            <a:pPr marL="865188" lvl="1" indent="-514350">
              <a:buFont typeface="+mj-lt"/>
              <a:buAutoNum type="arabicPeriod"/>
            </a:pPr>
            <a:r>
              <a:rPr lang="en-US" sz="2800" dirty="0" smtClean="0"/>
              <a:t>Glycolysis</a:t>
            </a:r>
          </a:p>
          <a:p>
            <a:pPr marL="865188" lvl="1" indent="-514350">
              <a:buFont typeface="+mj-lt"/>
              <a:buAutoNum type="arabicPeriod"/>
            </a:pPr>
            <a:r>
              <a:rPr lang="en-US" sz="2800" dirty="0" smtClean="0"/>
              <a:t>Citric Acid Cycle (</a:t>
            </a:r>
            <a:r>
              <a:rPr lang="en-US" sz="2800" dirty="0" err="1" smtClean="0"/>
              <a:t>Kreb’s</a:t>
            </a:r>
            <a:r>
              <a:rPr lang="en-US" sz="2800" dirty="0" smtClean="0"/>
              <a:t> Cycle)</a:t>
            </a:r>
          </a:p>
          <a:p>
            <a:pPr marL="865188" lvl="1" indent="-514350">
              <a:buFont typeface="+mj-lt"/>
              <a:buAutoNum type="arabicPeriod"/>
            </a:pPr>
            <a:r>
              <a:rPr lang="en-US" sz="2800" dirty="0" smtClean="0"/>
              <a:t>Electron Transport Chain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489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Glycolysis (same as anaerobic)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Occurs in the cytoplasm of the cell</a:t>
            </a:r>
          </a:p>
          <a:p>
            <a:r>
              <a:rPr lang="en-US" sz="2800" dirty="0" smtClean="0"/>
              <a:t>Does not require oxygen</a:t>
            </a:r>
          </a:p>
          <a:p>
            <a:r>
              <a:rPr lang="en-US" sz="2800" dirty="0" smtClean="0"/>
              <a:t>Breaks down glucose into 2 pyruvic acids</a:t>
            </a:r>
          </a:p>
          <a:p>
            <a:r>
              <a:rPr lang="en-US" sz="2800" dirty="0" smtClean="0"/>
              <a:t>Makes 4 ATP</a:t>
            </a:r>
          </a:p>
          <a:p>
            <a:r>
              <a:rPr lang="en-US" sz="2800" dirty="0" smtClean="0"/>
              <a:t>Uses 2 ATP</a:t>
            </a:r>
          </a:p>
          <a:p>
            <a:r>
              <a:rPr lang="en-US" sz="2800" dirty="0" smtClean="0"/>
              <a:t>Net Gain of 2 ATP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096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tochondriafig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51" y="333650"/>
            <a:ext cx="5648660" cy="595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8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Citric Acid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Occurs in matrix of mitochondrion</a:t>
            </a:r>
          </a:p>
          <a:p>
            <a:r>
              <a:rPr lang="en-US" sz="2800" dirty="0" smtClean="0"/>
              <a:t>Oxygen is required</a:t>
            </a:r>
          </a:p>
          <a:p>
            <a:r>
              <a:rPr lang="en-US" sz="2800" dirty="0" smtClean="0"/>
              <a:t>Pyruvic acid is made into citric acid</a:t>
            </a:r>
          </a:p>
          <a:p>
            <a:r>
              <a:rPr lang="en-US" sz="2800" dirty="0" smtClean="0"/>
              <a:t>(Nine more chemical reactions take place)</a:t>
            </a:r>
            <a:endParaRPr lang="en-US" sz="2800" dirty="0"/>
          </a:p>
          <a:p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is produced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942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Transport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Occurs in inner folds of mitochondrion (cristae)</a:t>
            </a:r>
          </a:p>
          <a:p>
            <a:r>
              <a:rPr lang="en-US" sz="2800" dirty="0" smtClean="0"/>
              <a:t>Oxygen is required</a:t>
            </a:r>
          </a:p>
          <a:p>
            <a:r>
              <a:rPr lang="en-US" sz="2800" dirty="0" smtClean="0"/>
              <a:t>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electrons are passed along a chain</a:t>
            </a:r>
          </a:p>
          <a:p>
            <a:r>
              <a:rPr lang="en-US" sz="2800" dirty="0" smtClean="0"/>
              <a:t>Oxygen is the final electron acceptor (which forms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O)</a:t>
            </a:r>
          </a:p>
          <a:p>
            <a:r>
              <a:rPr lang="en-US" sz="2800" dirty="0" smtClean="0"/>
              <a:t>Yields 34 ATP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973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again!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Aerobic Respiration</a:t>
            </a:r>
          </a:p>
          <a:p>
            <a:pPr marL="808038" lvl="1" indent="-457200">
              <a:buFont typeface="+mj-lt"/>
              <a:buAutoNum type="arabicPeriod"/>
            </a:pPr>
            <a:r>
              <a:rPr lang="en-US" sz="3200" dirty="0" smtClean="0"/>
              <a:t>Glycolysis		2  ATP</a:t>
            </a:r>
          </a:p>
          <a:p>
            <a:pPr marL="808038" lvl="1" indent="-457200">
              <a:buFont typeface="+mj-lt"/>
              <a:buAutoNum type="arabicPeriod"/>
            </a:pPr>
            <a:r>
              <a:rPr lang="en-US" sz="3200" dirty="0" smtClean="0"/>
              <a:t>Citric acid cycle</a:t>
            </a:r>
          </a:p>
          <a:p>
            <a:pPr marL="350838" lvl="1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and ETC		34 ATP	</a:t>
            </a:r>
          </a:p>
          <a:p>
            <a:pPr marL="350838" lvl="1" indent="0">
              <a:buNone/>
            </a:pPr>
            <a:endParaRPr lang="en-US" sz="3200" dirty="0" smtClean="0"/>
          </a:p>
          <a:p>
            <a:pPr marL="808038" lvl="1" indent="-457200">
              <a:buFont typeface="+mj-lt"/>
              <a:buAutoNum type="arabicPeriod"/>
            </a:pPr>
            <a:endParaRPr lang="en-US" sz="3200" dirty="0"/>
          </a:p>
          <a:p>
            <a:pPr marL="350838" lvl="1" indent="0">
              <a:buNone/>
            </a:pPr>
            <a:r>
              <a:rPr lang="en-US" sz="3200" dirty="0" smtClean="0"/>
              <a:t>	Total			36 ATP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327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Compare the ATP yields of aerobic and anaerobic respiration.</a:t>
            </a:r>
          </a:p>
          <a:p>
            <a:r>
              <a:rPr lang="en-US" sz="2800" dirty="0" smtClean="0"/>
              <a:t>Anaerobic respiration produces 2 ATP molecules.  Aerobic respiration produces 36 ATP molecules.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316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Group 2"/>
          <p:cNvGraphicFramePr>
            <a:graphicFrameLocks noGrp="1"/>
          </p:cNvGraphicFramePr>
          <p:nvPr/>
        </p:nvGraphicFramePr>
        <p:xfrm>
          <a:off x="609600" y="1828800"/>
          <a:ext cx="7924800" cy="4216402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Photosynthesis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Respiration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Reactants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Products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Organisms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92" name="Rectangle 3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Comparing Photosynthesis and Cellular Respiration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44161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8" y="328395"/>
            <a:ext cx="8567660" cy="626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Group 2"/>
          <p:cNvGraphicFramePr>
            <a:graphicFrameLocks noGrp="1"/>
          </p:cNvGraphicFramePr>
          <p:nvPr/>
        </p:nvGraphicFramePr>
        <p:xfrm>
          <a:off x="609600" y="1828800"/>
          <a:ext cx="7924800" cy="4216402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Photosynthesis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Respiration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Energy capture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Energy release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Reactants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Products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Organisms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48" name="Rectangle 3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Comparing Photosynthesis and Cellular Respiration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703547"/>
              </p:ext>
            </p:extLst>
          </p:nvPr>
        </p:nvGraphicFramePr>
        <p:xfrm>
          <a:off x="609600" y="1828800"/>
          <a:ext cx="7924800" cy="4216402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Photosynthesis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Respiration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hloroplasts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itochondria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Reactants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Products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Organisms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2" name="Rectangle 3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Comparing Photosynthesis and Cellular Respiration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97" name="Group 33"/>
          <p:cNvGraphicFramePr>
            <a:graphicFrameLocks noGrp="1"/>
          </p:cNvGraphicFramePr>
          <p:nvPr/>
        </p:nvGraphicFramePr>
        <p:xfrm>
          <a:off x="609600" y="1828800"/>
          <a:ext cx="7924800" cy="4457700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70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Photosynthesis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Respiration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Function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Location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Reactants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Carbon dioxide and water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Sugar and oxygen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Products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Organisms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6" name="Rectangle 3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Comparing Photosynthesis and Cellular Respiration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21" name="Group 33"/>
          <p:cNvGraphicFramePr>
            <a:graphicFrameLocks noGrp="1"/>
          </p:cNvGraphicFramePr>
          <p:nvPr/>
        </p:nvGraphicFramePr>
        <p:xfrm>
          <a:off x="609600" y="1828800"/>
          <a:ext cx="7924800" cy="4459288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70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Photosynthesis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Respiration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Function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Location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Reactants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Products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Sugar and oxygen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Carbon dioxide and water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Organisms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20" name="Rectangle 3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Comparing Photosynthesis and Cellular Respiration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05" name="Group 1061"/>
          <p:cNvGraphicFramePr>
            <a:graphicFrameLocks noGrp="1"/>
          </p:cNvGraphicFramePr>
          <p:nvPr/>
        </p:nvGraphicFramePr>
        <p:xfrm>
          <a:off x="609600" y="1828800"/>
          <a:ext cx="7924800" cy="4884739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Photosynthesis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Respiration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Reactants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Products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Organisms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Plants, algae and some bacteria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All eukaryotes and some prokaryotes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3" name="Rectangle 1059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Comparing Photosynthesis and Cellular Respiration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84AA1F-C3CB-4492-A228-A7AF473327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7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m2s5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9" y="234041"/>
            <a:ext cx="8320191" cy="625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4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Equations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232" y="2133601"/>
            <a:ext cx="8528652" cy="393192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4000" dirty="0" smtClean="0">
                <a:cs typeface="+mn-cs"/>
              </a:rPr>
              <a:t>Photosynthesis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4000" dirty="0" smtClean="0">
                <a:cs typeface="+mn-cs"/>
              </a:rPr>
              <a:t>	</a:t>
            </a:r>
            <a:r>
              <a:rPr lang="en-US" sz="3200" dirty="0" smtClean="0">
                <a:cs typeface="+mn-cs"/>
              </a:rPr>
              <a:t>6CO</a:t>
            </a:r>
            <a:r>
              <a:rPr lang="en-US" sz="3200" baseline="-25000" dirty="0" smtClean="0">
                <a:cs typeface="+mn-cs"/>
              </a:rPr>
              <a:t>2 </a:t>
            </a:r>
            <a:r>
              <a:rPr lang="en-US" sz="3200" dirty="0" smtClean="0">
                <a:cs typeface="+mn-cs"/>
              </a:rPr>
              <a:t>+ 6H</a:t>
            </a:r>
            <a:r>
              <a:rPr lang="en-US" sz="3200" baseline="-25000" dirty="0" smtClean="0">
                <a:cs typeface="+mn-cs"/>
              </a:rPr>
              <a:t>2</a:t>
            </a:r>
            <a:r>
              <a:rPr lang="en-US" sz="3200" dirty="0" smtClean="0">
                <a:cs typeface="+mn-cs"/>
              </a:rPr>
              <a:t>O + energy </a:t>
            </a:r>
            <a:r>
              <a:rPr lang="en-US" sz="3200" dirty="0" smtClean="0">
                <a:cs typeface="+mn-cs"/>
                <a:sym typeface="Wingdings" charset="0"/>
              </a:rPr>
              <a:t> C</a:t>
            </a:r>
            <a:r>
              <a:rPr lang="en-US" sz="3200" baseline="-25000" dirty="0" smtClean="0">
                <a:cs typeface="+mn-cs"/>
                <a:sym typeface="Wingdings" charset="0"/>
              </a:rPr>
              <a:t>6</a:t>
            </a:r>
            <a:r>
              <a:rPr lang="en-US" sz="3200" dirty="0" smtClean="0">
                <a:cs typeface="+mn-cs"/>
                <a:sym typeface="Wingdings" charset="0"/>
              </a:rPr>
              <a:t>H</a:t>
            </a:r>
            <a:r>
              <a:rPr lang="en-US" sz="3200" baseline="-25000" dirty="0" smtClean="0">
                <a:cs typeface="+mn-cs"/>
                <a:sym typeface="Wingdings" charset="0"/>
              </a:rPr>
              <a:t>12</a:t>
            </a:r>
            <a:r>
              <a:rPr lang="en-US" sz="3200" dirty="0" smtClean="0">
                <a:cs typeface="+mn-cs"/>
                <a:sym typeface="Wingdings" charset="0"/>
              </a:rPr>
              <a:t>O</a:t>
            </a:r>
            <a:r>
              <a:rPr lang="en-US" sz="3200" baseline="-25000" dirty="0" smtClean="0">
                <a:cs typeface="+mn-cs"/>
                <a:sym typeface="Wingdings" charset="0"/>
              </a:rPr>
              <a:t>6</a:t>
            </a:r>
            <a:r>
              <a:rPr lang="en-US" sz="3200" dirty="0" smtClean="0">
                <a:cs typeface="+mn-cs"/>
                <a:sym typeface="Wingdings" charset="0"/>
              </a:rPr>
              <a:t> + 6O</a:t>
            </a:r>
            <a:r>
              <a:rPr lang="en-US" sz="3200" baseline="-25000" dirty="0" smtClean="0">
                <a:cs typeface="+mn-cs"/>
                <a:sym typeface="Wingdings" charset="0"/>
              </a:rPr>
              <a:t>2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3900" baseline="-25000" dirty="0" smtClean="0">
              <a:cs typeface="+mn-cs"/>
              <a:sym typeface="Wingdings" charset="0"/>
            </a:endParaRPr>
          </a:p>
          <a:p>
            <a:pPr eaLnBrk="1" hangingPunct="1">
              <a:defRPr/>
            </a:pPr>
            <a:r>
              <a:rPr lang="en-US" sz="4000" dirty="0" smtClean="0">
                <a:cs typeface="+mn-cs"/>
                <a:sym typeface="Wingdings" charset="0"/>
              </a:rPr>
              <a:t>Respiration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4000" dirty="0" smtClean="0">
                <a:cs typeface="+mn-cs"/>
                <a:sym typeface="Wingdings" charset="0"/>
              </a:rPr>
              <a:t>	 </a:t>
            </a:r>
            <a:r>
              <a:rPr lang="en-US" sz="3200" dirty="0" smtClean="0">
                <a:cs typeface="+mn-cs"/>
                <a:sym typeface="Wingdings" charset="0"/>
              </a:rPr>
              <a:t>C</a:t>
            </a:r>
            <a:r>
              <a:rPr lang="en-US" sz="3200" baseline="-25000" dirty="0" smtClean="0">
                <a:cs typeface="+mn-cs"/>
                <a:sym typeface="Wingdings" charset="0"/>
              </a:rPr>
              <a:t>6</a:t>
            </a:r>
            <a:r>
              <a:rPr lang="en-US" sz="3200" dirty="0" smtClean="0">
                <a:cs typeface="+mn-cs"/>
                <a:sym typeface="Wingdings" charset="0"/>
              </a:rPr>
              <a:t>H</a:t>
            </a:r>
            <a:r>
              <a:rPr lang="en-US" sz="3200" baseline="-25000" dirty="0" smtClean="0">
                <a:cs typeface="+mn-cs"/>
                <a:sym typeface="Wingdings" charset="0"/>
              </a:rPr>
              <a:t>12</a:t>
            </a:r>
            <a:r>
              <a:rPr lang="en-US" sz="3200" dirty="0" smtClean="0">
                <a:cs typeface="+mn-cs"/>
                <a:sym typeface="Wingdings" charset="0"/>
              </a:rPr>
              <a:t>O</a:t>
            </a:r>
            <a:r>
              <a:rPr lang="en-US" sz="3200" baseline="-25000" dirty="0" smtClean="0">
                <a:cs typeface="+mn-cs"/>
                <a:sym typeface="Wingdings" charset="0"/>
              </a:rPr>
              <a:t>6</a:t>
            </a:r>
            <a:r>
              <a:rPr lang="en-US" sz="3200" dirty="0" smtClean="0">
                <a:cs typeface="+mn-cs"/>
                <a:sym typeface="Wingdings" charset="0"/>
              </a:rPr>
              <a:t> + 6O</a:t>
            </a:r>
            <a:r>
              <a:rPr lang="en-US" sz="3200" baseline="-25000" dirty="0" smtClean="0">
                <a:cs typeface="+mn-cs"/>
                <a:sym typeface="Wingdings" charset="0"/>
              </a:rPr>
              <a:t>2 </a:t>
            </a:r>
            <a:r>
              <a:rPr lang="en-US" sz="3200" dirty="0" smtClean="0">
                <a:cs typeface="+mn-cs"/>
                <a:sym typeface="Wingdings" charset="0"/>
              </a:rPr>
              <a:t></a:t>
            </a:r>
            <a:r>
              <a:rPr lang="en-US" sz="3200" baseline="-25000" dirty="0" smtClean="0">
                <a:cs typeface="+mn-cs"/>
                <a:sym typeface="Wingdings" charset="0"/>
              </a:rPr>
              <a:t> </a:t>
            </a:r>
            <a:r>
              <a:rPr lang="en-US" sz="3200" dirty="0" smtClean="0">
                <a:cs typeface="+mn-cs"/>
              </a:rPr>
              <a:t>6CO</a:t>
            </a:r>
            <a:r>
              <a:rPr lang="en-US" sz="3200" baseline="-25000" dirty="0" smtClean="0">
                <a:cs typeface="+mn-cs"/>
              </a:rPr>
              <a:t>2 </a:t>
            </a:r>
            <a:r>
              <a:rPr lang="en-US" sz="3200" dirty="0" smtClean="0">
                <a:cs typeface="+mn-cs"/>
              </a:rPr>
              <a:t>+ 6H</a:t>
            </a:r>
            <a:r>
              <a:rPr lang="en-US" sz="3200" baseline="-25000" dirty="0" smtClean="0">
                <a:cs typeface="+mn-cs"/>
              </a:rPr>
              <a:t>2</a:t>
            </a:r>
            <a:r>
              <a:rPr lang="en-US" sz="3200" dirty="0" smtClean="0">
                <a:cs typeface="+mn-cs"/>
              </a:rPr>
              <a:t>O + energy</a:t>
            </a:r>
            <a:endParaRPr lang="en-US" sz="3200" baseline="-25000" dirty="0" smtClean="0">
              <a:cs typeface="+mn-cs"/>
              <a:sym typeface="Wingdings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3200" baseline="-25000" dirty="0" smtClean="0">
              <a:cs typeface="+mn-cs"/>
              <a:sym typeface="Wingding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Cellular respiration is the process by which living things release energy from sugars.</a:t>
            </a:r>
          </a:p>
          <a:p>
            <a:r>
              <a:rPr lang="en-US" sz="2800" dirty="0" smtClean="0"/>
              <a:t>Once released, the energy is </a:t>
            </a:r>
            <a:r>
              <a:rPr lang="en-US" sz="2800" smtClean="0"/>
              <a:t>stored within </a:t>
            </a:r>
            <a:r>
              <a:rPr lang="en-US" sz="2800" dirty="0" smtClean="0"/>
              <a:t>ATP.</a:t>
            </a:r>
          </a:p>
          <a:p>
            <a:r>
              <a:rPr lang="en-US" sz="2800" dirty="0" smtClean="0"/>
              <a:t>Both autotrophs and heterotrophs utilize cellular respiration.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555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Anaerobic vs. Aerobic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Cellular respiration can occur aerobically or anaerobically.</a:t>
            </a:r>
          </a:p>
          <a:p>
            <a:r>
              <a:rPr lang="en-US" sz="2800" dirty="0" smtClean="0"/>
              <a:t>Aerobic—oxygen is required</a:t>
            </a:r>
          </a:p>
          <a:p>
            <a:r>
              <a:rPr lang="en-US" sz="2800" dirty="0" smtClean="0"/>
              <a:t>Anaerobic—oxygen is not required.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3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pi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78" y="0"/>
            <a:ext cx="4568578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1785" y="244158"/>
            <a:ext cx="4276794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Anaerobic Respiration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91784" y="1801914"/>
            <a:ext cx="4276793" cy="42734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Steps:</a:t>
            </a:r>
          </a:p>
          <a:p>
            <a:pPr marL="865188" lvl="1" indent="-514350">
              <a:buFont typeface="+mj-lt"/>
              <a:buAutoNum type="arabicPeriod"/>
            </a:pPr>
            <a:r>
              <a:rPr lang="en-US" sz="2800" dirty="0" smtClean="0"/>
              <a:t>Glycolysis</a:t>
            </a:r>
          </a:p>
          <a:p>
            <a:pPr marL="865188" lvl="1" indent="-514350">
              <a:buFont typeface="+mj-lt"/>
              <a:buAutoNum type="arabicPeriod"/>
            </a:pPr>
            <a:r>
              <a:rPr lang="en-US" sz="2800" dirty="0" smtClean="0"/>
              <a:t>Lactic Acid Fermentation OR Alcoholic Fermentation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949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Glycolysis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Occurs in the cytoplasm of the cell</a:t>
            </a:r>
          </a:p>
          <a:p>
            <a:r>
              <a:rPr lang="en-US" sz="2800" dirty="0" smtClean="0"/>
              <a:t>Does not require oxygen</a:t>
            </a:r>
          </a:p>
          <a:p>
            <a:r>
              <a:rPr lang="en-US" sz="2800" dirty="0" smtClean="0"/>
              <a:t>Breaks down glucose into 2 pyruvic acids</a:t>
            </a:r>
          </a:p>
          <a:p>
            <a:r>
              <a:rPr lang="en-US" sz="2800" dirty="0" smtClean="0"/>
              <a:t>Makes 4 ATP</a:t>
            </a:r>
          </a:p>
          <a:p>
            <a:r>
              <a:rPr lang="en-US" sz="2800" dirty="0" smtClean="0"/>
              <a:t>Uses 2 ATP</a:t>
            </a:r>
          </a:p>
          <a:p>
            <a:r>
              <a:rPr lang="en-US" sz="2800" dirty="0" smtClean="0"/>
              <a:t>Net Gain of 2 ATP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539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Lactic Acid 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Human muscle cells during extended periods of exercise</a:t>
            </a:r>
          </a:p>
          <a:p>
            <a:r>
              <a:rPr lang="en-US" sz="2800" dirty="0" smtClean="0"/>
              <a:t>Does not require oxygen</a:t>
            </a:r>
          </a:p>
          <a:p>
            <a:r>
              <a:rPr lang="en-US" sz="2800" dirty="0" smtClean="0"/>
              <a:t>End product is lactic acid</a:t>
            </a:r>
          </a:p>
          <a:p>
            <a:r>
              <a:rPr lang="en-US" sz="2800" dirty="0" smtClean="0"/>
              <a:t>No ATP is produced</a:t>
            </a:r>
            <a:endParaRPr lang="en-US" sz="2800" dirty="0"/>
          </a:p>
        </p:txBody>
      </p:sp>
      <p:pic>
        <p:nvPicPr>
          <p:cNvPr id="4" name="Picture 3" descr="how-interval-training-can-burn-lactic-acid-to-increase-motablisim-and-burn-fa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0"/>
          <a:stretch/>
        </p:blipFill>
        <p:spPr>
          <a:xfrm>
            <a:off x="5236341" y="4047850"/>
            <a:ext cx="3667596" cy="255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0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7003971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Many foods are produced by lactic acid fermentation:</a:t>
            </a:r>
          </a:p>
        </p:txBody>
      </p:sp>
      <p:pic>
        <p:nvPicPr>
          <p:cNvPr id="23554" name="Picture 3" descr="H:\Biology\Pictures\buttermi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54" y="1431004"/>
            <a:ext cx="2318671" cy="231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H:\Biology\Pictures\che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485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H:\Biology\Pictures\Gu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49675"/>
            <a:ext cx="3048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H:\Biology\Pictures\kimch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43463"/>
            <a:ext cx="28194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H:\Biology\Pictures\sauerkrau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302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H:\Biology\Pictures\Sour_Crea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1430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 descr="H:\Biology\Pictures\pickl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Alcoholic Fermentation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9782" y="1898403"/>
            <a:ext cx="7345363" cy="3931920"/>
          </a:xfrm>
        </p:spPr>
        <p:txBody>
          <a:bodyPr>
            <a:noAutofit/>
          </a:bodyPr>
          <a:lstStyle/>
          <a:p>
            <a:r>
              <a:rPr lang="en-US" sz="2800" dirty="0" smtClean="0"/>
              <a:t>Occurs in anaerobic bacteria and fungi such as yeast</a:t>
            </a:r>
          </a:p>
          <a:p>
            <a:r>
              <a:rPr lang="en-US" sz="2800" dirty="0" smtClean="0"/>
              <a:t>Does not require oxygen</a:t>
            </a:r>
          </a:p>
          <a:p>
            <a:r>
              <a:rPr lang="en-US" sz="2800" dirty="0" smtClean="0"/>
              <a:t>Responsible for bread rising and for producing alcohol</a:t>
            </a:r>
          </a:p>
          <a:p>
            <a:r>
              <a:rPr lang="en-US" sz="2800" dirty="0" smtClean="0"/>
              <a:t>End products are ethyl alcohol and CO</a:t>
            </a:r>
            <a:r>
              <a:rPr lang="en-US" sz="2800" baseline="-25000" dirty="0" smtClean="0"/>
              <a:t>2</a:t>
            </a:r>
          </a:p>
          <a:p>
            <a:r>
              <a:rPr lang="en-US" sz="2800" dirty="0" smtClean="0"/>
              <a:t>No ATP is produced</a:t>
            </a:r>
            <a:endParaRPr lang="en-US" sz="2800" dirty="0"/>
          </a:p>
        </p:txBody>
      </p:sp>
      <p:pic>
        <p:nvPicPr>
          <p:cNvPr id="5" name="Picture 4" descr="bread rising cop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8"/>
          <a:stretch/>
        </p:blipFill>
        <p:spPr>
          <a:xfrm>
            <a:off x="6731299" y="2408960"/>
            <a:ext cx="2087691" cy="23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0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111</TotalTime>
  <Words>461</Words>
  <Application>Microsoft Macintosh PowerPoint</Application>
  <PresentationFormat>On-screen Show (4:3)</PresentationFormat>
  <Paragraphs>141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Capital</vt:lpstr>
      <vt:lpstr>Cellular Respiration</vt:lpstr>
      <vt:lpstr>PowerPoint Presentation</vt:lpstr>
      <vt:lpstr>Cellular Respiration</vt:lpstr>
      <vt:lpstr>Anaerobic vs. Aerobic</vt:lpstr>
      <vt:lpstr>Anaerobic Respiration</vt:lpstr>
      <vt:lpstr>Glycolysis</vt:lpstr>
      <vt:lpstr>Lactic Acid Fermentation</vt:lpstr>
      <vt:lpstr>Many foods are produced by lactic acid fermentation:</vt:lpstr>
      <vt:lpstr>Alcoholic Fermentation</vt:lpstr>
      <vt:lpstr>Let’s do the math!</vt:lpstr>
      <vt:lpstr>Review Question</vt:lpstr>
      <vt:lpstr>Aerobic Respiration</vt:lpstr>
      <vt:lpstr>Glycolysis (same as anaerobic)</vt:lpstr>
      <vt:lpstr>PowerPoint Presentation</vt:lpstr>
      <vt:lpstr>Citric Acid Cycle</vt:lpstr>
      <vt:lpstr>Electron Transport Chain</vt:lpstr>
      <vt:lpstr>Math again!</vt:lpstr>
      <vt:lpstr>Review Question</vt:lpstr>
      <vt:lpstr>Comparing Photosynthesis and Cellular Respiration</vt:lpstr>
      <vt:lpstr>Comparing Photosynthesis and Cellular Respiration</vt:lpstr>
      <vt:lpstr>Comparing Photosynthesis and Cellular Respiration</vt:lpstr>
      <vt:lpstr>Comparing Photosynthesis and Cellular Respiration</vt:lpstr>
      <vt:lpstr>Comparing Photosynthesis and Cellular Respiration</vt:lpstr>
      <vt:lpstr>Comparing Photosynthesis and Cellular Respiration</vt:lpstr>
      <vt:lpstr>PowerPoint Presentation</vt:lpstr>
      <vt:lpstr>PowerPoint Presentation</vt:lpstr>
      <vt:lpstr>Equations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Respiration</dc:title>
  <dc:creator>Jennifer  Wind</dc:creator>
  <cp:lastModifiedBy>Emily Klein</cp:lastModifiedBy>
  <cp:revision>27</cp:revision>
  <dcterms:created xsi:type="dcterms:W3CDTF">2015-02-06T15:08:03Z</dcterms:created>
  <dcterms:modified xsi:type="dcterms:W3CDTF">2017-09-12T15:48:11Z</dcterms:modified>
</cp:coreProperties>
</file>