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62" r:id="rId4"/>
    <p:sldId id="263" r:id="rId5"/>
    <p:sldId id="257" r:id="rId6"/>
    <p:sldId id="264" r:id="rId7"/>
    <p:sldId id="266" r:id="rId8"/>
    <p:sldId id="260" r:id="rId9"/>
    <p:sldId id="269" r:id="rId10"/>
    <p:sldId id="300" r:id="rId11"/>
    <p:sldId id="290" r:id="rId12"/>
    <p:sldId id="258" r:id="rId13"/>
    <p:sldId id="301" r:id="rId14"/>
    <p:sldId id="271" r:id="rId15"/>
    <p:sldId id="272" r:id="rId16"/>
    <p:sldId id="273" r:id="rId17"/>
    <p:sldId id="292" r:id="rId18"/>
    <p:sldId id="291" r:id="rId19"/>
    <p:sldId id="276" r:id="rId20"/>
    <p:sldId id="277" r:id="rId21"/>
    <p:sldId id="283" r:id="rId22"/>
    <p:sldId id="280" r:id="rId23"/>
    <p:sldId id="293" r:id="rId24"/>
    <p:sldId id="282" r:id="rId25"/>
    <p:sldId id="294" r:id="rId26"/>
    <p:sldId id="295" r:id="rId27"/>
    <p:sldId id="284" r:id="rId28"/>
    <p:sldId id="296" r:id="rId29"/>
    <p:sldId id="285" r:id="rId30"/>
    <p:sldId id="297" r:id="rId31"/>
    <p:sldId id="298" r:id="rId32"/>
    <p:sldId id="299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5613-78F0-3B4A-989C-2473417A8EEF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EFDFD-19FE-F44E-82E9-D91763DF0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2A5E7-8DDF-1040-8039-20B6014E18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F83B0-ED2A-454F-B5CB-02AB9E0176C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ACFB9-1FB3-5B4F-9553-9625D341056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A27FF-D3A8-904E-ADF5-B9F9DFA49C8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0E8F9-376F-BF4F-8740-9657681CB0E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FAAE6-7116-CD4F-A7C4-94CFA7EA62E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C6FAA-8602-1947-AC86-908FBE70A89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EFDFD-19FE-F44E-82E9-D91763DF08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3555F-BAF2-E04D-B32F-581FB88FF00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6.bin"/><Relationship Id="rId21" Type="http://schemas.openxmlformats.org/officeDocument/2006/relationships/oleObject" Target="../embeddings/oleObject17.bin"/><Relationship Id="rId22" Type="http://schemas.openxmlformats.org/officeDocument/2006/relationships/oleObject" Target="../embeddings/oleObject18.bin"/><Relationship Id="rId23" Type="http://schemas.openxmlformats.org/officeDocument/2006/relationships/oleObject" Target="../embeddings/oleObject19.bin"/><Relationship Id="rId24" Type="http://schemas.openxmlformats.org/officeDocument/2006/relationships/oleObject" Target="../embeddings/oleObject20.bin"/><Relationship Id="rId25" Type="http://schemas.openxmlformats.org/officeDocument/2006/relationships/oleObject" Target="../embeddings/oleObject21.bin"/><Relationship Id="rId26" Type="http://schemas.openxmlformats.org/officeDocument/2006/relationships/oleObject" Target="../embeddings/oleObject22.bin"/><Relationship Id="rId27" Type="http://schemas.openxmlformats.org/officeDocument/2006/relationships/oleObject" Target="../embeddings/oleObject23.bin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Passive and Active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Concentration</a:t>
            </a:r>
            <a:r>
              <a:rPr lang="en-US" dirty="0" smtClean="0"/>
              <a:t>: the amount of the substance dissolved (solute) in a unit of the other substance (solvent.)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Concentration Gradient</a:t>
            </a:r>
            <a:r>
              <a:rPr lang="en-US" dirty="0" smtClean="0"/>
              <a:t>: the difference in concentration of a particular molecule between two regions.</a:t>
            </a:r>
          </a:p>
          <a:p>
            <a:r>
              <a:rPr lang="en-US" dirty="0" smtClean="0"/>
              <a:t>The net movement of molecules tends to be down the concentration gradient—from an area of high concentration to an area of low concentration.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4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down the concentration gradient</a:t>
            </a:r>
            <a:endParaRPr lang="en-US" dirty="0"/>
          </a:p>
        </p:txBody>
      </p:sp>
      <p:pic>
        <p:nvPicPr>
          <p:cNvPr id="4" name="Content Placeholder 3" descr="Diffusion-Wik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61891" y="6119986"/>
            <a:ext cx="88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26534" y="6119986"/>
            <a:ext cx="83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41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804" y="6051176"/>
            <a:ext cx="7156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Passive Transport—NO energy required!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91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cs typeface="+mj-cs"/>
              </a:rPr>
              <a:t>Brownian Motion</a:t>
            </a:r>
            <a:endParaRPr lang="en-US" smtClean="0"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Robert Brown, 1827</a:t>
            </a:r>
          </a:p>
          <a:p>
            <a:pPr eaLnBrk="1" hangingPunct="1">
              <a:defRPr/>
            </a:pPr>
            <a:r>
              <a:rPr lang="en-US" sz="4400" smtClean="0">
                <a:cs typeface="+mn-cs"/>
              </a:rPr>
              <a:t>Noticed the random motion of particles under a microscope.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343400" y="15240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" r:id="rId4" imgW="2064670" imgH="3266637" progId="MS_ClipArt_Gallery.2">
                  <p:embed/>
                </p:oleObj>
              </mc:Choice>
              <mc:Fallback>
                <p:oleObj name="Clip" r:id="rId4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676400" y="51054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" r:id="rId6" imgW="2064670" imgH="3266637" progId="MS_ClipArt_Gallery.2">
                  <p:embed/>
                </p:oleObj>
              </mc:Choice>
              <mc:Fallback>
                <p:oleObj name="Clip" r:id="rId6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486400" y="54102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lip" r:id="rId7" imgW="2064670" imgH="3266637" progId="MS_ClipArt_Gallery.2">
                  <p:embed/>
                </p:oleObj>
              </mc:Choice>
              <mc:Fallback>
                <p:oleObj name="Clip" r:id="rId7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02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239000" y="54102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lip" r:id="rId8" imgW="2064670" imgH="3266637" progId="MS_ClipArt_Gallery.2">
                  <p:embed/>
                </p:oleObj>
              </mc:Choice>
              <mc:Fallback>
                <p:oleObj name="Clip" r:id="rId8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102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8077200" y="36576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lip" r:id="rId9" imgW="2064670" imgH="3266637" progId="MS_ClipArt_Gallery.2">
                  <p:embed/>
                </p:oleObj>
              </mc:Choice>
              <mc:Fallback>
                <p:oleObj name="Clip" r:id="rId9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6576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304800" y="5334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" r:id="rId10" imgW="2064670" imgH="3266637" progId="MS_ClipArt_Gallery.2">
                  <p:embed/>
                </p:oleObj>
              </mc:Choice>
              <mc:Fallback>
                <p:oleObj name="Clip" r:id="rId10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6400800" y="51816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11" imgW="2064670" imgH="3266637" progId="MS_ClipArt_Gallery.2">
                  <p:embed/>
                </p:oleObj>
              </mc:Choice>
              <mc:Fallback>
                <p:oleObj name="Clip" r:id="rId11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267200" y="51816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lip" r:id="rId12" imgW="2064670" imgH="3266637" progId="MS_ClipArt_Gallery.2">
                  <p:embed/>
                </p:oleObj>
              </mc:Choice>
              <mc:Fallback>
                <p:oleObj name="Clip" r:id="rId12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04800" y="54102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13" imgW="2064670" imgH="3266637" progId="MS_ClipArt_Gallery.2">
                  <p:embed/>
                </p:oleObj>
              </mc:Choice>
              <mc:Fallback>
                <p:oleObj name="Clip" r:id="rId13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7010400" y="18288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14" imgW="2064670" imgH="3266637" progId="MS_ClipArt_Gallery.2">
                  <p:embed/>
                </p:oleObj>
              </mc:Choice>
              <mc:Fallback>
                <p:oleObj name="Clip" r:id="rId14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8153400" y="6858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lip" r:id="rId15" imgW="2064670" imgH="3266637" progId="MS_ClipArt_Gallery.2">
                  <p:embed/>
                </p:oleObj>
              </mc:Choice>
              <mc:Fallback>
                <p:oleObj name="Clip" r:id="rId15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6858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7315200" y="3048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16" imgW="2064670" imgH="3266637" progId="MS_ClipArt_Gallery.2">
                  <p:embed/>
                </p:oleObj>
              </mc:Choice>
              <mc:Fallback>
                <p:oleObj name="Clip" r:id="rId16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048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2667000" y="53340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lip" r:id="rId17" imgW="2064670" imgH="3266637" progId="MS_ClipArt_Gallery.2">
                  <p:embed/>
                </p:oleObj>
              </mc:Choice>
              <mc:Fallback>
                <p:oleObj name="Clip" r:id="rId17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1371600" y="16002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lip" r:id="rId18" imgW="2064670" imgH="3266637" progId="MS_ClipArt_Gallery.2">
                  <p:embed/>
                </p:oleObj>
              </mc:Choice>
              <mc:Fallback>
                <p:oleObj name="Clip" r:id="rId18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5486400" y="16764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19" imgW="2064670" imgH="3266637" progId="MS_ClipArt_Gallery.2">
                  <p:embed/>
                </p:oleObj>
              </mc:Choice>
              <mc:Fallback>
                <p:oleObj name="Clip" r:id="rId19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457200" y="19050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lip" r:id="rId20" imgW="2064670" imgH="3266637" progId="MS_ClipArt_Gallery.2">
                  <p:embed/>
                </p:oleObj>
              </mc:Choice>
              <mc:Fallback>
                <p:oleObj name="Clip" r:id="rId20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8001000" y="48768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21" imgW="2064670" imgH="3266637" progId="MS_ClipArt_Gallery.2">
                  <p:embed/>
                </p:oleObj>
              </mc:Choice>
              <mc:Fallback>
                <p:oleObj name="Clip" r:id="rId21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8768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8153400" y="21336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22" imgW="2064670" imgH="3266637" progId="MS_ClipArt_Gallery.2">
                  <p:embed/>
                </p:oleObj>
              </mc:Choice>
              <mc:Fallback>
                <p:oleObj name="Clip" r:id="rId22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1336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22"/>
          <p:cNvGraphicFramePr>
            <a:graphicFrameLocks noChangeAspect="1"/>
          </p:cNvGraphicFramePr>
          <p:nvPr/>
        </p:nvGraphicFramePr>
        <p:xfrm>
          <a:off x="3538538" y="1793875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lip" r:id="rId23" imgW="2064670" imgH="3266637" progId="MS_ClipArt_Gallery.2">
                  <p:embed/>
                </p:oleObj>
              </mc:Choice>
              <mc:Fallback>
                <p:oleObj name="Clip" r:id="rId23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1793875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23"/>
          <p:cNvGraphicFramePr>
            <a:graphicFrameLocks noChangeAspect="1"/>
          </p:cNvGraphicFramePr>
          <p:nvPr/>
        </p:nvGraphicFramePr>
        <p:xfrm>
          <a:off x="304800" y="41910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lip" r:id="rId24" imgW="2064670" imgH="3266637" progId="MS_ClipArt_Gallery.2">
                  <p:embed/>
                </p:oleObj>
              </mc:Choice>
              <mc:Fallback>
                <p:oleObj name="Clip" r:id="rId24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2362200" y="17526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lip" r:id="rId25" imgW="2064670" imgH="3266637" progId="MS_ClipArt_Gallery.2">
                  <p:embed/>
                </p:oleObj>
              </mc:Choice>
              <mc:Fallback>
                <p:oleObj name="Clip" r:id="rId25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25"/>
          <p:cNvGraphicFramePr>
            <a:graphicFrameLocks noChangeAspect="1"/>
          </p:cNvGraphicFramePr>
          <p:nvPr/>
        </p:nvGraphicFramePr>
        <p:xfrm>
          <a:off x="990600" y="54864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lip" r:id="rId26" imgW="2064670" imgH="3266637" progId="MS_ClipArt_Gallery.2">
                  <p:embed/>
                </p:oleObj>
              </mc:Choice>
              <mc:Fallback>
                <p:oleObj name="Clip" r:id="rId26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6248400" y="2590800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lip" r:id="rId27" imgW="2064670" imgH="3266637" progId="MS_ClipArt_Gallery.2">
                  <p:embed/>
                </p:oleObj>
              </mc:Choice>
              <mc:Fallback>
                <p:oleObj name="Clip" r:id="rId27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67926"/>
              </p:ext>
            </p:extLst>
          </p:nvPr>
        </p:nvGraphicFramePr>
        <p:xfrm>
          <a:off x="952500" y="173037"/>
          <a:ext cx="6477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lip" r:id="rId28" imgW="2064670" imgH="3266637" progId="MS_ClipArt_Gallery.2">
                  <p:embed/>
                </p:oleObj>
              </mc:Choice>
              <mc:Fallback>
                <p:oleObj name="Clip" r:id="rId28" imgW="2064670" imgH="326663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73037"/>
                        <a:ext cx="6477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process of moving molecules using concentration gradients instead of energy</a:t>
            </a:r>
          </a:p>
          <a:p>
            <a:r>
              <a:rPr lang="en-US" sz="3200" dirty="0" smtClean="0"/>
              <a:t>Three types:</a:t>
            </a:r>
          </a:p>
          <a:p>
            <a:pPr lvl="1"/>
            <a:r>
              <a:rPr lang="en-US" sz="3200" dirty="0" smtClean="0"/>
              <a:t>Diffusion</a:t>
            </a:r>
          </a:p>
          <a:p>
            <a:pPr lvl="1"/>
            <a:r>
              <a:rPr lang="en-US" sz="3200" dirty="0" smtClean="0"/>
              <a:t>Facilitated diffusion</a:t>
            </a:r>
          </a:p>
          <a:p>
            <a:pPr lvl="1"/>
            <a:r>
              <a:rPr lang="en-US" sz="3200" dirty="0" smtClean="0"/>
              <a:t>Osmosis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5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670559" cy="4208930"/>
          </a:xfrm>
        </p:spPr>
        <p:txBody>
          <a:bodyPr/>
          <a:lstStyle/>
          <a:p>
            <a:r>
              <a:rPr lang="en-US" sz="3200" dirty="0" smtClean="0"/>
              <a:t>The net movement of molecules down a concentration gradient</a:t>
            </a:r>
          </a:p>
          <a:p>
            <a:r>
              <a:rPr lang="en-US" sz="3200" dirty="0" smtClean="0"/>
              <a:t>The simplest form of cellular transport</a:t>
            </a:r>
          </a:p>
          <a:p>
            <a:endParaRPr lang="en-US" dirty="0" smtClean="0"/>
          </a:p>
        </p:txBody>
      </p:sp>
      <p:pic>
        <p:nvPicPr>
          <p:cNvPr id="4" name="Picture 4" descr="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0861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3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molecules down a concentration gradient with the aid of membrane proteins</a:t>
            </a:r>
          </a:p>
          <a:p>
            <a:r>
              <a:rPr lang="en-US" dirty="0" smtClean="0"/>
              <a:t>There is no energy used during facilitated diffusion.</a:t>
            </a:r>
            <a:endParaRPr lang="en-US" dirty="0"/>
          </a:p>
        </p:txBody>
      </p:sp>
      <p:pic>
        <p:nvPicPr>
          <p:cNvPr id="4" name="Picture 7" descr="carrierprote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624" y="3870584"/>
            <a:ext cx="3352800" cy="2352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 descr="channelprote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8" y="3870584"/>
            <a:ext cx="3352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5768184"/>
            <a:ext cx="7570787" cy="711669"/>
          </a:xfrm>
        </p:spPr>
        <p:txBody>
          <a:bodyPr/>
          <a:lstStyle/>
          <a:p>
            <a:r>
              <a:rPr lang="en-US" dirty="0" smtClean="0"/>
              <a:t>Osmosis is the diffusion of water.</a:t>
            </a:r>
            <a:endParaRPr lang="en-US" dirty="0"/>
          </a:p>
        </p:txBody>
      </p:sp>
      <p:pic>
        <p:nvPicPr>
          <p:cNvPr id="4" name="Picture 3" descr="{1B442CEC-5D9E-4D51-89FF-7B3E0AB55E9A}_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92" y="362466"/>
            <a:ext cx="4054288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5090264"/>
            <a:ext cx="7570787" cy="1557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Equilibrium</a:t>
            </a:r>
          </a:p>
          <a:p>
            <a:r>
              <a:rPr lang="en-US" dirty="0" smtClean="0"/>
              <a:t>Molecules continue to collide, but there is no change in concentration.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0" y="1602068"/>
            <a:ext cx="5445461" cy="34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osmosi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cells contain:</a:t>
            </a:r>
          </a:p>
          <a:p>
            <a:pPr lvl="1"/>
            <a:r>
              <a:rPr lang="en-US" sz="3600" dirty="0" smtClean="0"/>
              <a:t>Genetic information</a:t>
            </a:r>
          </a:p>
          <a:p>
            <a:pPr lvl="1"/>
            <a:r>
              <a:rPr lang="en-US" sz="3600" dirty="0" smtClean="0"/>
              <a:t>Cytoplasm</a:t>
            </a:r>
          </a:p>
          <a:p>
            <a:pPr lvl="1"/>
            <a:r>
              <a:rPr lang="en-US" sz="3600" dirty="0" smtClean="0"/>
              <a:t>Cell membrane</a:t>
            </a:r>
            <a:endParaRPr lang="en-US" sz="3600" dirty="0"/>
          </a:p>
        </p:txBody>
      </p:sp>
      <p:pic>
        <p:nvPicPr>
          <p:cNvPr id="4" name="Picture 3" descr="question-mark-fa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8" y="2633024"/>
            <a:ext cx="3619481" cy="40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by comparing concentrations of the cell’s internal and external environments</a:t>
            </a:r>
          </a:p>
          <a:p>
            <a:r>
              <a:rPr lang="en-US" dirty="0" smtClean="0"/>
              <a:t>Concentrations are equal—ISOTONIC</a:t>
            </a:r>
          </a:p>
          <a:p>
            <a:r>
              <a:rPr lang="en-US" dirty="0" smtClean="0"/>
              <a:t>If they are unequal—more concentrated is HYPERTONIC, and less concentrated is HYPOTONIC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12000">
              <a:srgbClr val="7005D4"/>
            </a:gs>
            <a:gs pos="30000">
              <a:srgbClr val="181CC7"/>
            </a:gs>
            <a:gs pos="60001">
              <a:srgbClr val="0A128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chemeClr val="bg1"/>
                </a:solidFill>
                <a:cs typeface="+mj-cs"/>
              </a:rPr>
              <a:t>Solutions Demonstration</a:t>
            </a:r>
          </a:p>
        </p:txBody>
      </p:sp>
      <p:pic>
        <p:nvPicPr>
          <p:cNvPr id="51203" name="Picture 3" descr="Solu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Solutions on Cells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55606"/>
              </p:ext>
            </p:extLst>
          </p:nvPr>
        </p:nvGraphicFramePr>
        <p:xfrm>
          <a:off x="792162" y="1799257"/>
          <a:ext cx="7620000" cy="480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720"/>
                <a:gridCol w="4811280"/>
              </a:tblGrid>
              <a:tr h="461814">
                <a:tc>
                  <a:txBody>
                    <a:bodyPr/>
                    <a:lstStyle/>
                    <a:p>
                      <a:r>
                        <a:rPr lang="en-US" sz="2400" smtClean="0"/>
                        <a:t>If</a:t>
                      </a:r>
                      <a:r>
                        <a:rPr lang="en-US" sz="2400" baseline="0" smtClean="0"/>
                        <a:t> the solution is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cell will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130564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ISOTONIC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be in equilibrium</a:t>
                      </a:r>
                    </a:p>
                    <a:p>
                      <a:pPr algn="l"/>
                      <a:endParaRPr lang="en-US" sz="3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51829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HYPERTONIC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lose water and shrivel</a:t>
                      </a:r>
                    </a:p>
                  </a:txBody>
                  <a:tcPr anchor="ctr"/>
                </a:tc>
              </a:tr>
              <a:tr h="151829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HYPOTONIC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swell and possibly rupture</a:t>
                      </a:r>
                    </a:p>
                    <a:p>
                      <a:pPr algn="l"/>
                      <a:endParaRPr lang="en-US" sz="3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1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mosis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35"/>
            <a:ext cx="9144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Animal cells function best in isotonic environments.</a:t>
            </a:r>
          </a:p>
          <a:p>
            <a:r>
              <a:rPr lang="en-US" dirty="0" smtClean="0"/>
              <a:t>Plant cells, however, function best when the environment is hypotonic.</a:t>
            </a:r>
          </a:p>
          <a:p>
            <a:pPr lvl="1"/>
            <a:r>
              <a:rPr lang="en-US" dirty="0" smtClean="0"/>
              <a:t>Cell wall prevents too much water from entering</a:t>
            </a:r>
          </a:p>
          <a:p>
            <a:pPr lvl="1"/>
            <a:r>
              <a:rPr lang="en-US" dirty="0" smtClean="0"/>
              <a:t>Large vacuole allows for storage of water</a:t>
            </a:r>
          </a:p>
          <a:p>
            <a:pPr lvl="1"/>
            <a:r>
              <a:rPr lang="en-US" dirty="0" smtClean="0"/>
              <a:t>The OSMOTIC PRESSURE of hypotonic environments results in TURGOR, which allows plants to stand upright.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2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gocytos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19919" y="-668847"/>
            <a:ext cx="6836465" cy="8217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460" y="713197"/>
            <a:ext cx="78299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Sometimes diffusion just isn’t fast enough</a:t>
            </a:r>
            <a:r>
              <a:rPr lang="is-I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15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715"/>
            <a:ext cx="9144000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molecules must be transported against the concentration gradient (from </a:t>
            </a:r>
            <a:r>
              <a:rPr lang="en-US" b="1" dirty="0" smtClean="0">
                <a:solidFill>
                  <a:srgbClr val="FF0000"/>
                </a:solidFill>
              </a:rPr>
              <a:t>low to high </a:t>
            </a:r>
            <a:r>
              <a:rPr lang="en-US" dirty="0" smtClean="0"/>
              <a:t>concentration</a:t>
            </a:r>
          </a:p>
          <a:p>
            <a:r>
              <a:rPr lang="en-US" dirty="0" smtClean="0"/>
              <a:t>Active transport is the process of moving molecules across the cell membrane by using </a:t>
            </a:r>
            <a:r>
              <a:rPr lang="en-US" b="1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Active transport requires the use of membrane proteins.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4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Endocytosis</a:t>
            </a:r>
            <a:r>
              <a:rPr lang="en-US" dirty="0" smtClean="0"/>
              <a:t>—the cell membrane stretches to surround the needed material, forming a vacuole around it</a:t>
            </a:r>
          </a:p>
          <a:p>
            <a:pPr lvl="1"/>
            <a:r>
              <a:rPr lang="en-US" dirty="0" smtClean="0"/>
              <a:t>Ex. A white blood cell consuming a bacterium</a:t>
            </a:r>
          </a:p>
          <a:p>
            <a:endParaRPr lang="en-US" dirty="0"/>
          </a:p>
        </p:txBody>
      </p:sp>
      <p:pic>
        <p:nvPicPr>
          <p:cNvPr id="4" name="Picture 3" descr="endocytosis-1-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" y="3883494"/>
            <a:ext cx="9112043" cy="29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Exocytosis</a:t>
            </a:r>
            <a:r>
              <a:rPr lang="en-US" dirty="0" smtClean="0"/>
              <a:t>—a vacuole containing material such as proteins or enzymes fuses with the cell membrane to expel the material out of the cell</a:t>
            </a:r>
          </a:p>
          <a:p>
            <a:pPr lvl="1"/>
            <a:r>
              <a:rPr lang="en-US" dirty="0" smtClean="0"/>
              <a:t>Ex. Pancreas cell releasing digestive enzymes</a:t>
            </a:r>
            <a:endParaRPr lang="en-US" dirty="0"/>
          </a:p>
        </p:txBody>
      </p:sp>
      <p:pic>
        <p:nvPicPr>
          <p:cNvPr id="5" name="Picture 4" descr="124_endocyt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71" y="3712509"/>
            <a:ext cx="7339478" cy="31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cells contain a cell membrane (plasma membrane.)</a:t>
            </a:r>
          </a:p>
          <a:p>
            <a:r>
              <a:rPr lang="en-US" dirty="0" smtClean="0"/>
              <a:t>Function: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ncloses a cell and separates its contents from its surroundings</a:t>
            </a:r>
          </a:p>
          <a:p>
            <a:pPr lvl="1"/>
            <a:r>
              <a:rPr lang="en-US" dirty="0" smtClean="0"/>
              <a:t>Allows for the passage of materials into and out of the cell.</a:t>
            </a:r>
            <a:endParaRPr lang="en-US" dirty="0"/>
          </a:p>
          <a:p>
            <a:r>
              <a:rPr lang="en-US" dirty="0" smtClean="0"/>
              <a:t>Both of these functions serve to maintain homeostasis.</a:t>
            </a:r>
          </a:p>
          <a:p>
            <a:r>
              <a:rPr lang="en-US" dirty="0" smtClean="0"/>
              <a:t>The membrane is composed of a phospholipid bilayer embedded with proteins.</a:t>
            </a:r>
          </a:p>
        </p:txBody>
      </p:sp>
    </p:spTree>
    <p:extLst>
      <p:ext uri="{BB962C8B-B14F-4D97-AF65-F5344CB8AC3E}">
        <p14:creationId xmlns:p14="http://schemas.microsoft.com/office/powerpoint/2010/main" val="193002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oeb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1"/>
            <a:ext cx="914400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vs. Diffusion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Alike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617" y="2590799"/>
            <a:ext cx="3745783" cy="3487739"/>
          </a:xfrm>
        </p:spPr>
        <p:txBody>
          <a:bodyPr>
            <a:normAutofit/>
          </a:bodyPr>
          <a:lstStyle/>
          <a:p>
            <a:pPr lvl="1"/>
            <a:r>
              <a:rPr lang="en-US" sz="3800" dirty="0" smtClean="0"/>
              <a:t>Energy is not required</a:t>
            </a:r>
          </a:p>
          <a:p>
            <a:pPr lvl="1"/>
            <a:r>
              <a:rPr lang="en-US" sz="3800" dirty="0" smtClean="0"/>
              <a:t>Move from high to low concentration</a:t>
            </a:r>
            <a:endParaRPr lang="en-US" sz="3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Different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sz="3800" dirty="0" smtClean="0"/>
              <a:t>Osmosis is the diffusion of water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721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 vs. Active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Alike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Move materials through membrane proteins</a:t>
            </a:r>
            <a:endParaRPr lang="en-US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Different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4048796" cy="400109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Active transport requires energy</a:t>
            </a:r>
          </a:p>
          <a:p>
            <a:r>
              <a:rPr lang="en-US" sz="3800" dirty="0" smtClean="0"/>
              <a:t>Active transport moves from low to high concentration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6223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Name </a:t>
            </a:r>
            <a:r>
              <a:rPr lang="en-US" dirty="0" smtClean="0">
                <a:cs typeface="+mj-cs"/>
              </a:rPr>
              <a:t>that Solution!!!</a:t>
            </a:r>
          </a:p>
        </p:txBody>
      </p:sp>
      <p:pic>
        <p:nvPicPr>
          <p:cNvPr id="71683" name="Picture 3" descr="blood_isohypohyper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6858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902450" y="4114800"/>
            <a:ext cx="2241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cs typeface="+mn-cs"/>
              </a:rPr>
              <a:t>Choices</a:t>
            </a:r>
            <a:r>
              <a:rPr lang="en-US" sz="3600">
                <a:cs typeface="+mn-cs"/>
              </a:rPr>
              <a:t>:</a:t>
            </a:r>
          </a:p>
          <a:p>
            <a:pPr>
              <a:defRPr/>
            </a:pPr>
            <a:r>
              <a:rPr lang="en-US" sz="3600">
                <a:cs typeface="+mn-cs"/>
              </a:rPr>
              <a:t>Isotonic</a:t>
            </a:r>
          </a:p>
          <a:p>
            <a:pPr>
              <a:defRPr/>
            </a:pPr>
            <a:r>
              <a:rPr lang="en-US" sz="3600">
                <a:cs typeface="+mn-cs"/>
              </a:rPr>
              <a:t>Hypertonic</a:t>
            </a:r>
          </a:p>
          <a:p>
            <a:pPr>
              <a:defRPr/>
            </a:pPr>
            <a:r>
              <a:rPr lang="en-US" sz="3600">
                <a:cs typeface="+mn-cs"/>
              </a:rPr>
              <a:t>Hypotonic</a:t>
            </a:r>
            <a:endParaRPr lang="en-US">
              <a:cs typeface="+mn-cs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isotonic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67000" y="38862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hypotonic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495800" y="2438400"/>
            <a:ext cx="213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hypertonic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cs typeface="+mj-cs"/>
              </a:rPr>
              <a:t>Bilayer?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42672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dirty="0" smtClean="0">
                <a:cs typeface="+mn-cs"/>
              </a:rPr>
              <a:t>	Nearly all cell membranes are composed of a </a:t>
            </a:r>
            <a:r>
              <a:rPr lang="en-US" sz="4000" b="1" u="sng" dirty="0" smtClean="0">
                <a:cs typeface="+mn-cs"/>
              </a:rPr>
              <a:t>lipid bilayer</a:t>
            </a:r>
            <a:r>
              <a:rPr lang="en-US" sz="4000" dirty="0" smtClean="0">
                <a:cs typeface="+mn-cs"/>
              </a:rPr>
              <a:t> —made up of two layers of lipid molecules.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4000" dirty="0" smtClean="0">
              <a:cs typeface="+mn-cs"/>
            </a:endParaRPr>
          </a:p>
        </p:txBody>
      </p:sp>
      <p:pic>
        <p:nvPicPr>
          <p:cNvPr id="12292" name="Picture 4" descr="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70" y="1841266"/>
            <a:ext cx="3987800" cy="4083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uid-Mosaic-Model_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62"/>
            <a:ext cx="9144000" cy="60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smtClean="0">
                <a:cs typeface="+mj-cs"/>
              </a:rPr>
              <a:t>The Plasma Membrane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Proteins </a:t>
            </a:r>
            <a:r>
              <a:rPr lang="en-US" sz="3200" dirty="0" smtClean="0">
                <a:cs typeface="+mn-cs"/>
              </a:rPr>
              <a:t>are also imbedded in the lipid bilayer.  They help move material across the membrane.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Carbohydrate molecules</a:t>
            </a:r>
            <a:r>
              <a:rPr lang="en-US" sz="3200" dirty="0" smtClean="0">
                <a:cs typeface="+mn-cs"/>
              </a:rPr>
              <a:t> may be attached to the proteins for chemical identification.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cs typeface="+mj-cs"/>
              </a:rPr>
              <a:t>Cell Organelles</a:t>
            </a:r>
            <a:endParaRPr lang="en-US" smtClean="0"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nucleus, vacuoles, mitochondria and chloroplasts are also enclosed by membranes.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type and arrangement of proteins and lipids in these membranes varies so each membrane has its own permeability properties.</a:t>
            </a:r>
          </a:p>
        </p:txBody>
      </p:sp>
      <p:pic>
        <p:nvPicPr>
          <p:cNvPr id="18436" name="Picture 4" descr="mitochond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905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uc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3738880"/>
            <a:ext cx="225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hloropl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81000"/>
            <a:ext cx="1466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vacu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9499" cy="14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mitochond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56" y="4253565"/>
            <a:ext cx="1905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vacu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99" y="5079206"/>
            <a:ext cx="17526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cell walls?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all cells have them?</a:t>
            </a:r>
          </a:p>
          <a:p>
            <a:pPr lvl="1"/>
            <a:r>
              <a:rPr lang="en-US" dirty="0" smtClean="0"/>
              <a:t>Only plants, fungi, bacteria and some </a:t>
            </a:r>
            <a:r>
              <a:rPr lang="en-US" dirty="0" err="1" smtClean="0"/>
              <a:t>protists</a:t>
            </a:r>
            <a:r>
              <a:rPr lang="en-US" dirty="0" smtClean="0"/>
              <a:t> (algae)</a:t>
            </a:r>
          </a:p>
          <a:p>
            <a:r>
              <a:rPr lang="en-US" dirty="0" smtClean="0"/>
              <a:t>How is it different from a cell membrane?</a:t>
            </a:r>
          </a:p>
          <a:p>
            <a:pPr lvl="1"/>
            <a:r>
              <a:rPr lang="en-US" dirty="0" smtClean="0"/>
              <a:t>Cell walls are made from fibers of carbohydrate and protein.</a:t>
            </a:r>
          </a:p>
          <a:p>
            <a:pPr lvl="1"/>
            <a:r>
              <a:rPr lang="en-US" dirty="0" smtClean="0"/>
              <a:t>Anything that fits through a cell wall’s pores can pass through.</a:t>
            </a:r>
          </a:p>
          <a:p>
            <a:r>
              <a:rPr lang="en-US" dirty="0" smtClean="0"/>
              <a:t>What are the main functions?</a:t>
            </a:r>
          </a:p>
          <a:p>
            <a:pPr lvl="1"/>
            <a:r>
              <a:rPr lang="en-US" dirty="0" smtClean="0"/>
              <a:t>Support and protect the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53000" y="3352800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happens when perfume is sprayed in the corner of the classroom?</a:t>
            </a:r>
          </a:p>
        </p:txBody>
      </p:sp>
      <p:pic>
        <p:nvPicPr>
          <p:cNvPr id="18438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pic>
        <p:nvPicPr>
          <p:cNvPr id="2" name="Picture 1" descr="diffusion-animat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15" y="3048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308</TotalTime>
  <Words>698</Words>
  <Application>Microsoft Macintosh PowerPoint</Application>
  <PresentationFormat>On-screen Show (4:3)</PresentationFormat>
  <Paragraphs>119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Infusion</vt:lpstr>
      <vt:lpstr>Clip</vt:lpstr>
      <vt:lpstr>The Cell Membrane</vt:lpstr>
      <vt:lpstr>Question</vt:lpstr>
      <vt:lpstr>The Cell Membrane</vt:lpstr>
      <vt:lpstr>Bilayer?</vt:lpstr>
      <vt:lpstr>PowerPoint Presentation</vt:lpstr>
      <vt:lpstr>The Plasma Membrane</vt:lpstr>
      <vt:lpstr>Cell Organelles</vt:lpstr>
      <vt:lpstr>What about cell walls?</vt:lpstr>
      <vt:lpstr>What happens when perfume is sprayed in the corner of the classroom?</vt:lpstr>
      <vt:lpstr>Concentration</vt:lpstr>
      <vt:lpstr>Movement down the concentration gradient</vt:lpstr>
      <vt:lpstr>PowerPoint Presentation</vt:lpstr>
      <vt:lpstr>Brownian Motion</vt:lpstr>
      <vt:lpstr>Passive Transport</vt:lpstr>
      <vt:lpstr>Diffusion</vt:lpstr>
      <vt:lpstr>Facilitated Diffusion</vt:lpstr>
      <vt:lpstr>PowerPoint Presentation</vt:lpstr>
      <vt:lpstr>The Result?</vt:lpstr>
      <vt:lpstr>PowerPoint Presentation</vt:lpstr>
      <vt:lpstr>Solutions</vt:lpstr>
      <vt:lpstr>Solutions Demonstration</vt:lpstr>
      <vt:lpstr>Effects of Solutions on Cells</vt:lpstr>
      <vt:lpstr>PowerPoint Presentation</vt:lpstr>
      <vt:lpstr>Cell Preferences </vt:lpstr>
      <vt:lpstr>PowerPoint Presentation</vt:lpstr>
      <vt:lpstr>PowerPoint Presentation</vt:lpstr>
      <vt:lpstr>Active Transport</vt:lpstr>
      <vt:lpstr>Endocytosis</vt:lpstr>
      <vt:lpstr>Exocytosis</vt:lpstr>
      <vt:lpstr>PowerPoint Presentation</vt:lpstr>
      <vt:lpstr>Osmosis vs. Diffusion</vt:lpstr>
      <vt:lpstr>Facilitated Diffusion vs. Active Transport</vt:lpstr>
      <vt:lpstr>Name that Solution!!!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Transport</dc:title>
  <dc:creator>Jennifer  Wind</dc:creator>
  <cp:lastModifiedBy>Emily Klein</cp:lastModifiedBy>
  <cp:revision>32</cp:revision>
  <dcterms:created xsi:type="dcterms:W3CDTF">2015-01-29T19:16:06Z</dcterms:created>
  <dcterms:modified xsi:type="dcterms:W3CDTF">2017-09-12T15:23:27Z</dcterms:modified>
</cp:coreProperties>
</file>