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jpg" ContentType="image/jpeg"/>
  <Default Extension="rels" ContentType="application/vnd.openxmlformats-package.relationships+xml"/>
  <Default Extension="gif" ContentType="image/gif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5"/>
  </p:notesMasterIdLst>
  <p:sldIdLst>
    <p:sldId id="256" r:id="rId2"/>
    <p:sldId id="257" r:id="rId3"/>
    <p:sldId id="291" r:id="rId4"/>
    <p:sldId id="258" r:id="rId5"/>
    <p:sldId id="290" r:id="rId6"/>
    <p:sldId id="264" r:id="rId7"/>
    <p:sldId id="261" r:id="rId8"/>
    <p:sldId id="292" r:id="rId9"/>
    <p:sldId id="266" r:id="rId10"/>
    <p:sldId id="277" r:id="rId11"/>
    <p:sldId id="294" r:id="rId12"/>
    <p:sldId id="260" r:id="rId13"/>
    <p:sldId id="293" r:id="rId14"/>
    <p:sldId id="265" r:id="rId15"/>
    <p:sldId id="259" r:id="rId16"/>
    <p:sldId id="262" r:id="rId17"/>
    <p:sldId id="267" r:id="rId18"/>
    <p:sldId id="283" r:id="rId19"/>
    <p:sldId id="263" r:id="rId20"/>
    <p:sldId id="289" r:id="rId21"/>
    <p:sldId id="296" r:id="rId22"/>
    <p:sldId id="268" r:id="rId23"/>
    <p:sldId id="287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85" d="100"/>
          <a:sy n="85" d="100"/>
        </p:scale>
        <p:origin x="-1376" y="-5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notesMaster" Target="notesMasters/notesMaster1.xml"/><Relationship Id="rId26" Type="http://schemas.openxmlformats.org/officeDocument/2006/relationships/printerSettings" Target="printerSettings/printerSettings1.bin"/><Relationship Id="rId27" Type="http://schemas.openxmlformats.org/officeDocument/2006/relationships/presProps" Target="presProps.xml"/><Relationship Id="rId28" Type="http://schemas.openxmlformats.org/officeDocument/2006/relationships/viewProps" Target="viewProps.xml"/><Relationship Id="rId29" Type="http://schemas.openxmlformats.org/officeDocument/2006/relationships/theme" Target="theme/theme1.xml"/><Relationship Id="rId3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0F7AC1-DE11-0045-98E2-B54DAFEEC28B}" type="datetimeFigureOut">
              <a:rPr lang="en-US" smtClean="0"/>
              <a:t>8/29/17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7FCEF6-50BD-F942-BA64-45BDBDE486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13135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Each type of biomolecule has monomers and</a:t>
            </a:r>
            <a:r>
              <a:rPr lang="en-US" baseline="0" dirty="0" smtClean="0"/>
              <a:t> polymers.  Monomers are the small subunits that make up polymers.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A1B127-4E58-5841-A6E8-085AC67A855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7971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Carbohydrates consist of carbon, hydrogen</a:t>
            </a:r>
            <a:r>
              <a:rPr lang="en-US" baseline="0" dirty="0" smtClean="0"/>
              <a:t> and oxygen atoms.  Hydrogen and oxygen occur in a 2:1 ratio (H</a:t>
            </a:r>
            <a:r>
              <a:rPr lang="en-US" baseline="-25000" dirty="0" smtClean="0"/>
              <a:t>2</a:t>
            </a:r>
            <a:r>
              <a:rPr lang="en-US" baseline="0" dirty="0" smtClean="0"/>
              <a:t>O = water.)  This picture represents a monomer of carbohydrates, the monosaccharide.  </a:t>
            </a:r>
            <a:r>
              <a:rPr lang="en-US" baseline="0" dirty="0" err="1" smtClean="0"/>
              <a:t>Monosaccharides</a:t>
            </a:r>
            <a:r>
              <a:rPr lang="en-US" baseline="0" dirty="0" smtClean="0"/>
              <a:t> are typically represented as hexagons or pentagons.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A1B127-4E58-5841-A6E8-085AC67A855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03865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Lipids</a:t>
            </a:r>
            <a:r>
              <a:rPr lang="en-US" baseline="0" dirty="0" smtClean="0"/>
              <a:t> consist of glycerol and fatty acids.  While still containing carbon, hydrogen and oxygen, they do not have the 2:1 ratio of carbohydrates and instead consist mainly of C-H chains.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A1B127-4E58-5841-A6E8-085AC67A855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70336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Lipids are responsible for long term energy storage.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A1B127-4E58-5841-A6E8-085AC67A855E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9919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DNA</a:t>
            </a:r>
            <a:r>
              <a:rPr lang="en-US" baseline="0" dirty="0" smtClean="0"/>
              <a:t> and RNA are nucleic acids.  They consist of carbon, hydrogen, oxygen, nitrogen and phosphorus.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A1B127-4E58-5841-A6E8-085AC67A855E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30480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Enzymes</a:t>
            </a:r>
            <a:r>
              <a:rPr lang="en-US" baseline="0" dirty="0" smtClean="0"/>
              <a:t> are substrate specific.  They must fit with their substrate like a lock and key and only catalyze one reaction type.  Ex. Amylase always breaks starch into sugars.  It has no effect on proteins.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A1B127-4E58-5841-A6E8-085AC67A855E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1242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D728701E-CAF4-4159-9B3E-41C86DFFA30D}" type="datetimeFigureOut">
              <a:rPr lang="en-US" smtClean="0"/>
              <a:t>8/29/17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624388" y="228600"/>
            <a:ext cx="2057400" cy="203911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8/29/17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Content Placeholder 2"/>
          <p:cNvSpPr>
            <a:spLocks noGrp="1"/>
          </p:cNvSpPr>
          <p:nvPr>
            <p:ph sz="half" idx="17"/>
          </p:nvPr>
        </p:nvSpPr>
        <p:spPr>
          <a:xfrm>
            <a:off x="502920" y="1985963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4" name="Content Placeholder 2"/>
          <p:cNvSpPr>
            <a:spLocks noGrp="1"/>
          </p:cNvSpPr>
          <p:nvPr>
            <p:ph sz="half" idx="18"/>
          </p:nvPr>
        </p:nvSpPr>
        <p:spPr>
          <a:xfrm>
            <a:off x="502920" y="4164965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TextBox 7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8/29/17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8/29/17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3451225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5" y="2571750"/>
            <a:ext cx="3255264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68775" y="273050"/>
            <a:ext cx="4597399" cy="585311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3" y="3733800"/>
            <a:ext cx="3255264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D728701E-CAF4-4159-9B3E-41C86DFFA30D}" type="datetimeFigureOut">
              <a:rPr lang="en-US" smtClean="0"/>
              <a:t>8/29/17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59305" y="6423585"/>
            <a:ext cx="331694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9404" y="3124200"/>
            <a:ext cx="3898272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6" y="228600"/>
            <a:ext cx="3460658" cy="63452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9404" y="3995737"/>
            <a:ext cx="3898272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D728701E-CAF4-4159-9B3E-41C86DFFA30D}" type="datetimeFigureOut">
              <a:rPr lang="en-US" smtClean="0"/>
              <a:t>8/29/17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990110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6505" y="4424082"/>
            <a:ext cx="6191157" cy="83371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28600"/>
            <a:ext cx="637838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6505" y="5257799"/>
            <a:ext cx="6191157" cy="885825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8/29/17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327212" y="4632792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4" y="228600"/>
            <a:ext cx="6387167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6181611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6179566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212262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728701E-CAF4-4159-9B3E-41C86DFFA30D}" type="datetimeFigureOut">
              <a:rPr lang="en-US" smtClean="0"/>
              <a:t>8/29/17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46481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49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6802438" y="4535424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423545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4016633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4015304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048000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728701E-CAF4-4159-9B3E-41C86DFFA30D}" type="datetimeFigureOut">
              <a:rPr lang="en-US" smtClean="0"/>
              <a:t>8/29/17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25907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1" name="Rectangle 10"/>
          <p:cNvSpPr/>
          <p:nvPr/>
        </p:nvSpPr>
        <p:spPr>
          <a:xfrm>
            <a:off x="4624388" y="4534726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4624388" y="2381663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6803136" y="2381662"/>
            <a:ext cx="2057400" cy="418795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0" y="3124200"/>
            <a:ext cx="3108960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365248"/>
            <a:ext cx="424011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0" y="3995737"/>
            <a:ext cx="3108960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D728701E-CAF4-4159-9B3E-41C86DFFA30D}" type="datetimeFigureOut">
              <a:rPr lang="en-US" smtClean="0"/>
              <a:t>8/29/17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750361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27790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5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246062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8/29/17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8/29/17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95772" y="954742"/>
            <a:ext cx="681318" cy="5171422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58756"/>
            <a:ext cx="6858000" cy="5184869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8/29/17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 rot="16200000">
            <a:off x="8593111" y="561668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134471"/>
            <a:ext cx="7556313" cy="995082"/>
          </a:xfrm>
        </p:spPr>
        <p:txBody>
          <a:bodyPr anchor="b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8/29/17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498518" y="1129553"/>
            <a:ext cx="7558960" cy="774700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>
              <a:buNone/>
              <a:defRPr kumimoji="0" sz="2400" b="0" i="0" u="none" strike="noStrike" kern="1200" cap="none" spc="0" normalizeH="0" baseline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D728701E-CAF4-4159-9B3E-41C86DFFA30D}" type="datetimeFigureOut">
              <a:rPr lang="en-US" smtClean="0"/>
              <a:t>8/29/17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2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74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1779494"/>
            <a:ext cx="3086100" cy="2040905"/>
          </a:xfrm>
        </p:spPr>
        <p:txBody>
          <a:bodyPr lIns="45720" tIns="45720" rIns="45720" anchor="t">
            <a:noAutofit/>
          </a:bodyPr>
          <a:lstStyle>
            <a:lvl1pPr marL="0" indent="0" algn="ctr">
              <a:spcBef>
                <a:spcPts val="600"/>
              </a:spcBef>
              <a:buNone/>
              <a:defRPr sz="4600">
                <a:solidFill>
                  <a:schemeClr val="bg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58907" y="228600"/>
            <a:ext cx="820093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3124200"/>
            <a:ext cx="5638800" cy="1362075"/>
          </a:xfrm>
        </p:spPr>
        <p:txBody>
          <a:bodyPr anchor="b" anchorCtr="0">
            <a:normAutofit/>
          </a:bodyPr>
          <a:lstStyle>
            <a:lvl1pPr algn="l">
              <a:defRPr sz="3200" b="0" cap="none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4495800"/>
            <a:ext cx="5638800" cy="1500187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300"/>
              </a:spcBef>
              <a:buNone/>
              <a:defRPr sz="14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906" y="6248774"/>
            <a:ext cx="1474694" cy="3651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fld id="{D728701E-CAF4-4159-9B3E-41C86DFFA30D}" type="datetimeFigureOut">
              <a:rPr lang="en-US" smtClean="0"/>
              <a:t>8/29/17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0" y="6248774"/>
            <a:ext cx="5638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05800" y="6248774"/>
            <a:ext cx="554038" cy="365125"/>
          </a:xfrm>
        </p:spPr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003612" y="3110754"/>
            <a:ext cx="260909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40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9" name="Rectangle 8"/>
          <p:cNvSpPr/>
          <p:nvPr/>
        </p:nvSpPr>
        <p:spPr>
          <a:xfrm>
            <a:off x="285750" y="228600"/>
            <a:ext cx="212725" cy="634523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9987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8/29/17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TextBox 11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541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99878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8/29/17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7541" y="2070847"/>
            <a:ext cx="3657600" cy="322729"/>
          </a:xfrm>
          <a:prstGeom prst="rect">
            <a:avLst/>
          </a:prstGeom>
          <a:solidFill>
            <a:schemeClr val="accent3"/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99878" y="2070847"/>
            <a:ext cx="3657600" cy="32272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7" y="1985963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8/29/17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Content Placeholder 2"/>
          <p:cNvSpPr>
            <a:spLocks noGrp="1"/>
          </p:cNvSpPr>
          <p:nvPr>
            <p:ph sz="half" idx="14"/>
          </p:nvPr>
        </p:nvSpPr>
        <p:spPr>
          <a:xfrm>
            <a:off x="498517" y="4164965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4" name="Rectangle 13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5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05800" y="242234"/>
            <a:ext cx="554038" cy="365125"/>
          </a:xfrm>
        </p:spPr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8/29/17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slideLayout" Target="../slideLayouts/slideLayout20.xml"/><Relationship Id="rId2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8474" y="484094"/>
            <a:ext cx="7556313" cy="111610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8474" y="1981200"/>
            <a:ext cx="7556313" cy="4144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95247" y="642358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D728701E-CAF4-4159-9B3E-41C86DFFA30D}" type="datetimeFigureOut">
              <a:rPr lang="en-US" smtClean="0"/>
              <a:t>8/29/17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1706" y="6423585"/>
            <a:ext cx="61228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5800" y="242234"/>
            <a:ext cx="5540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</p:sldLayoutIdLst>
  <p:txStyles>
    <p:titleStyle>
      <a:lvl1pPr algn="l" defTabSz="914400" rtl="0" eaLnBrk="1" latinLnBrk="0" hangingPunct="1">
        <a:spcBef>
          <a:spcPct val="0"/>
        </a:spcBef>
        <a:buNone/>
        <a:defRPr sz="36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2000"/>
        </a:spcBef>
        <a:buClr>
          <a:schemeClr val="accent1"/>
        </a:buClr>
        <a:buSzPct val="75000"/>
        <a:buFont typeface="Wingdings" pitchFamily="2" charset="2"/>
        <a:buChar char="n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4" Type="http://schemas.openxmlformats.org/officeDocument/2006/relationships/image" Target="../media/image10.jpg"/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1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wm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gif"/><Relationship Id="rId4" Type="http://schemas.openxmlformats.org/officeDocument/2006/relationships/image" Target="../media/image3.jpeg"/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6.gi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4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5.gi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Biomolecules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sz="2000" dirty="0"/>
          </a:p>
        </p:txBody>
      </p:sp>
      <p:pic>
        <p:nvPicPr>
          <p:cNvPr id="4" name="Picture 10" descr="http://newenergyandfuel.com/wp-content/uploads/2010/12/Glucose-6-Red-Balls-for-the-Carbon-Atom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3876" y="1260467"/>
            <a:ext cx="3257550" cy="2152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2" descr="http://revision-systems.co.uk/wp-content/uploads/2013/01/FoamingBeakerCartoon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3148" y="1044540"/>
            <a:ext cx="2276475" cy="2493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8" descr="http://www.chemistry.wustl.edu/~edudev/LabTutorials/HIV/images/enzyme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4551582"/>
            <a:ext cx="2871814" cy="2086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400721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3"/>
          <p:cNvSpPr>
            <a:spLocks noGrp="1" noChangeArrowheads="1"/>
          </p:cNvSpPr>
          <p:nvPr>
            <p:ph type="title"/>
          </p:nvPr>
        </p:nvSpPr>
        <p:spPr>
          <a:xfrm>
            <a:off x="533400" y="609600"/>
            <a:ext cx="8382000" cy="1162050"/>
          </a:xfrm>
        </p:spPr>
        <p:txBody>
          <a:bodyPr/>
          <a:lstStyle/>
          <a:p>
            <a:pPr marL="54864" indent="0" eaLnBrk="1" fontAlgn="auto" hangingPunct="1">
              <a:spcAft>
                <a:spcPts val="0"/>
              </a:spcAft>
              <a:defRPr/>
            </a:pPr>
            <a:r>
              <a:rPr lang="en-US" sz="5400" dirty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a typeface="+mj-ea"/>
                <a:cs typeface="+mj-cs"/>
              </a:rPr>
              <a:t>Saturated/Unsaturated</a:t>
            </a:r>
          </a:p>
        </p:txBody>
      </p:sp>
      <p:sp>
        <p:nvSpPr>
          <p:cNvPr id="25602" name="Rectangle 4"/>
          <p:cNvSpPr>
            <a:spLocks noGrp="1" noChangeArrowheads="1"/>
          </p:cNvSpPr>
          <p:nvPr>
            <p:ph idx="1"/>
          </p:nvPr>
        </p:nvSpPr>
        <p:spPr>
          <a:xfrm>
            <a:off x="533400" y="2286000"/>
            <a:ext cx="5334000" cy="3733800"/>
          </a:xfrm>
        </p:spPr>
        <p:txBody>
          <a:bodyPr/>
          <a:lstStyle/>
          <a:p>
            <a:pPr marL="571500" indent="-571500" eaLnBrk="1" hangingPunct="1"/>
            <a:r>
              <a:rPr lang="en-US">
                <a:latin typeface="Verdana" charset="0"/>
              </a:rPr>
              <a:t> 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 kumimoji="1"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kumimoji="1"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kumimoji="1"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kumimoji="1"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kumimoji="1"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fld id="{6EA3002F-323D-0F49-ADD9-AC0A69A9B773}" type="datetime1">
              <a:rPr kumimoji="0" lang="en-US" sz="1300" smtClean="0">
                <a:solidFill>
                  <a:srgbClr val="B0B0B0"/>
                </a:solidFill>
              </a:rPr>
              <a:pPr>
                <a:defRPr/>
              </a:pPr>
              <a:t>8/29/17</a:t>
            </a:fld>
            <a:endParaRPr kumimoji="0" lang="en-US" sz="1300" smtClean="0">
              <a:solidFill>
                <a:srgbClr val="B0B0B0"/>
              </a:solidFill>
            </a:endParaRPr>
          </a:p>
        </p:txBody>
      </p:sp>
      <p:pic>
        <p:nvPicPr>
          <p:cNvPr id="25604" name="Picture 7" descr="saturat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667000"/>
            <a:ext cx="8686800" cy="289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do-protein-shakes-make-you-fat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64" y="136761"/>
            <a:ext cx="9131736" cy="3043912"/>
          </a:xfrm>
          <a:prstGeom prst="rect">
            <a:avLst/>
          </a:prstGeom>
        </p:spPr>
      </p:pic>
      <p:pic>
        <p:nvPicPr>
          <p:cNvPr id="3" name="Picture 2" descr="art_v5n1hirsch_3.jpg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823" b="28287"/>
          <a:stretch/>
        </p:blipFill>
        <p:spPr>
          <a:xfrm>
            <a:off x="15" y="3180673"/>
            <a:ext cx="8949385" cy="35244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61438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Nucleic Acids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DNA (deoxyribonucleic acid) and RNA (ribonucleic acid)</a:t>
            </a:r>
          </a:p>
          <a:p>
            <a:r>
              <a:rPr lang="en-US" sz="2800" dirty="0" smtClean="0"/>
              <a:t>Store and transmit genetic information</a:t>
            </a:r>
          </a:p>
          <a:p>
            <a:r>
              <a:rPr lang="en-US" sz="2800" dirty="0" smtClean="0"/>
              <a:t>Composed of carbon, hydrogen, oxygen, nitrogen and phosphorus.</a:t>
            </a:r>
          </a:p>
          <a:p>
            <a:r>
              <a:rPr lang="en-US" sz="2800" dirty="0" smtClean="0"/>
              <a:t>Monomers are called nucleotides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18925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280px-Difference_DNA_RNA-EN.svg.pn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382" r="22214" b="10886"/>
          <a:stretch/>
        </p:blipFill>
        <p:spPr>
          <a:xfrm>
            <a:off x="2004435" y="0"/>
            <a:ext cx="5239319" cy="68656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05705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Nucleotides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Composed of</a:t>
            </a:r>
          </a:p>
          <a:p>
            <a:pPr lvl="1"/>
            <a:r>
              <a:rPr lang="en-US" sz="2800" dirty="0" smtClean="0">
                <a:solidFill>
                  <a:schemeClr val="accent5"/>
                </a:solidFill>
              </a:rPr>
              <a:t>a phosphate group</a:t>
            </a:r>
          </a:p>
          <a:p>
            <a:pPr lvl="1"/>
            <a:r>
              <a:rPr lang="en-US" sz="2800" dirty="0">
                <a:solidFill>
                  <a:srgbClr val="3366FF"/>
                </a:solidFill>
              </a:rPr>
              <a:t>a</a:t>
            </a:r>
            <a:r>
              <a:rPr lang="en-US" sz="2800" dirty="0" smtClean="0">
                <a:solidFill>
                  <a:srgbClr val="3366FF"/>
                </a:solidFill>
              </a:rPr>
              <a:t> 5-carbon sugar (</a:t>
            </a:r>
            <a:r>
              <a:rPr lang="en-US" sz="2800" dirty="0" err="1" smtClean="0">
                <a:solidFill>
                  <a:srgbClr val="3366FF"/>
                </a:solidFill>
              </a:rPr>
              <a:t>deoxyribose</a:t>
            </a:r>
            <a:r>
              <a:rPr lang="en-US" sz="2800" dirty="0" smtClean="0">
                <a:solidFill>
                  <a:srgbClr val="3366FF"/>
                </a:solidFill>
              </a:rPr>
              <a:t> or ribose</a:t>
            </a:r>
            <a:r>
              <a:rPr lang="en-US" sz="2800" dirty="0" smtClean="0"/>
              <a:t>)</a:t>
            </a:r>
          </a:p>
          <a:p>
            <a:pPr lvl="1"/>
            <a:r>
              <a:rPr lang="en-US" sz="2800" dirty="0" smtClean="0">
                <a:solidFill>
                  <a:schemeClr val="accent2">
                    <a:lumMod val="50000"/>
                    <a:lumOff val="50000"/>
                  </a:schemeClr>
                </a:solidFill>
              </a:rPr>
              <a:t>and a nitrogen base </a:t>
            </a:r>
            <a:endParaRPr lang="en-US" sz="2800" dirty="0">
              <a:solidFill>
                <a:schemeClr val="accent2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5" name="Picture 6" descr="nucleotid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0987" y="3884706"/>
            <a:ext cx="4501288" cy="25549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028156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Proteins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2400" dirty="0" smtClean="0"/>
              <a:t>Make up enzymes, antibodies and structural parts of cells</a:t>
            </a:r>
          </a:p>
          <a:p>
            <a:r>
              <a:rPr lang="en-US" sz="2400" dirty="0" smtClean="0"/>
              <a:t>Composed of carbon, hydrogen, oxygen and nitrogen</a:t>
            </a:r>
          </a:p>
          <a:p>
            <a:r>
              <a:rPr lang="en-US" sz="2400" dirty="0" smtClean="0"/>
              <a:t>Monomers are </a:t>
            </a:r>
            <a:r>
              <a:rPr lang="en-US" sz="2400" dirty="0" smtClean="0">
                <a:solidFill>
                  <a:srgbClr val="3366FF"/>
                </a:solidFill>
              </a:rPr>
              <a:t>amino acids</a:t>
            </a:r>
          </a:p>
          <a:p>
            <a:r>
              <a:rPr lang="en-US" sz="2400" dirty="0" smtClean="0"/>
              <a:t>There are 20 different amino acids.</a:t>
            </a:r>
          </a:p>
          <a:p>
            <a:r>
              <a:rPr lang="en-US" sz="2400" dirty="0" smtClean="0"/>
              <a:t>Bonds between amino acids are </a:t>
            </a:r>
            <a:r>
              <a:rPr lang="en-US" sz="2400" dirty="0" smtClean="0">
                <a:solidFill>
                  <a:srgbClr val="3366FF"/>
                </a:solidFill>
              </a:rPr>
              <a:t>peptide bonds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Many amino acids together form a protein or </a:t>
            </a:r>
            <a:r>
              <a:rPr lang="en-US" sz="2400" dirty="0" smtClean="0">
                <a:solidFill>
                  <a:srgbClr val="3366FF"/>
                </a:solidFill>
              </a:rPr>
              <a:t>polypeptide</a:t>
            </a:r>
            <a:r>
              <a:rPr lang="en-US" sz="2400" dirty="0" smtClean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8280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Chemical Reactions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353671"/>
            <a:ext cx="7556313" cy="4144963"/>
          </a:xfrm>
        </p:spPr>
        <p:txBody>
          <a:bodyPr/>
          <a:lstStyle/>
          <a:p>
            <a:r>
              <a:rPr lang="en-US" sz="2400" dirty="0" smtClean="0"/>
              <a:t>Compounds interact, bonds are broken and new bonds form different compounds</a:t>
            </a:r>
          </a:p>
          <a:p>
            <a:r>
              <a:rPr lang="en-US" sz="2400" dirty="0" smtClean="0">
                <a:solidFill>
                  <a:srgbClr val="3366FF"/>
                </a:solidFill>
              </a:rPr>
              <a:t>Reactants</a:t>
            </a:r>
            <a:r>
              <a:rPr lang="en-US" sz="2400" dirty="0" smtClean="0"/>
              <a:t> (starting materials) </a:t>
            </a:r>
            <a:r>
              <a:rPr lang="en-US" sz="2400" dirty="0" smtClean="0">
                <a:sym typeface="Wingdings"/>
              </a:rPr>
              <a:t></a:t>
            </a:r>
            <a:r>
              <a:rPr lang="en-US" sz="2400" dirty="0" smtClean="0">
                <a:solidFill>
                  <a:srgbClr val="3366FF"/>
                </a:solidFill>
                <a:sym typeface="Wingdings"/>
              </a:rPr>
              <a:t> products </a:t>
            </a:r>
            <a:r>
              <a:rPr lang="en-US" sz="2400" dirty="0" smtClean="0">
                <a:sym typeface="Wingdings"/>
              </a:rPr>
              <a:t>(end materials)</a:t>
            </a:r>
          </a:p>
          <a:p>
            <a:r>
              <a:rPr lang="en-US" sz="2400" dirty="0" smtClean="0">
                <a:sym typeface="Wingdings"/>
              </a:rPr>
              <a:t>Molecules are rearranged during a chemical reaction; atoms are not created/destroyed</a:t>
            </a:r>
          </a:p>
          <a:p>
            <a:endParaRPr lang="en-US" dirty="0"/>
          </a:p>
        </p:txBody>
      </p:sp>
      <p:pic>
        <p:nvPicPr>
          <p:cNvPr id="4" name="Picture 6" descr="H2_O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4849" y="3989294"/>
            <a:ext cx="4098151" cy="28687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344334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Dehydration Synthesis/Hydrolysis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When monomers join to form polymers, the chemical reaction is called </a:t>
            </a:r>
            <a:r>
              <a:rPr lang="en-US" sz="2400" dirty="0" smtClean="0">
                <a:solidFill>
                  <a:srgbClr val="3366FF"/>
                </a:solidFill>
              </a:rPr>
              <a:t>dehydration synthesis.  </a:t>
            </a:r>
          </a:p>
          <a:p>
            <a:r>
              <a:rPr lang="en-US" sz="2400" dirty="0" smtClean="0"/>
              <a:t>Monomer + monomer </a:t>
            </a:r>
            <a:r>
              <a:rPr lang="en-US" sz="2400" dirty="0" smtClean="0">
                <a:sym typeface="Wingdings"/>
              </a:rPr>
              <a:t> polymer</a:t>
            </a:r>
            <a:endParaRPr lang="en-US" sz="2400" dirty="0" smtClean="0"/>
          </a:p>
          <a:p>
            <a:r>
              <a:rPr lang="en-US" sz="2400" dirty="0" smtClean="0"/>
              <a:t>When the bonds between monomers are broken, </a:t>
            </a:r>
            <a:r>
              <a:rPr lang="en-US" sz="2400" dirty="0" smtClean="0">
                <a:solidFill>
                  <a:srgbClr val="3366FF"/>
                </a:solidFill>
              </a:rPr>
              <a:t>hydrolysis </a:t>
            </a:r>
            <a:r>
              <a:rPr lang="en-US" sz="2400" dirty="0" smtClean="0"/>
              <a:t>occurs, and a water molecule must be added.</a:t>
            </a:r>
          </a:p>
          <a:p>
            <a:r>
              <a:rPr lang="en-US" sz="2400" dirty="0" smtClean="0"/>
              <a:t>Polymer </a:t>
            </a:r>
            <a:r>
              <a:rPr lang="en-US" sz="2400" dirty="0" smtClean="0">
                <a:sym typeface="Wingdings"/>
              </a:rPr>
              <a:t> monomer + monomer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15827654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3"/>
          <p:cNvSpPr>
            <a:spLocks noGrp="1" noChangeArrowheads="1"/>
          </p:cNvSpPr>
          <p:nvPr>
            <p:ph type="title"/>
          </p:nvPr>
        </p:nvSpPr>
        <p:spPr>
          <a:xfrm>
            <a:off x="533400" y="609600"/>
            <a:ext cx="8382000" cy="1162050"/>
          </a:xfrm>
        </p:spPr>
        <p:txBody>
          <a:bodyPr/>
          <a:lstStyle/>
          <a:p>
            <a:pPr marL="54864" indent="0" eaLnBrk="1" fontAlgn="auto" hangingPunct="1">
              <a:spcAft>
                <a:spcPts val="0"/>
              </a:spcAft>
              <a:defRPr/>
            </a:pPr>
            <a:r>
              <a:rPr lang="en-US" sz="600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a typeface="+mj-ea"/>
                <a:cs typeface="+mj-cs"/>
              </a:rPr>
              <a:t>Activation Energy </a:t>
            </a:r>
          </a:p>
        </p:txBody>
      </p:sp>
      <p:sp>
        <p:nvSpPr>
          <p:cNvPr id="31746" name="Rectangle 4"/>
          <p:cNvSpPr>
            <a:spLocks noGrp="1" noChangeArrowheads="1"/>
          </p:cNvSpPr>
          <p:nvPr>
            <p:ph idx="1"/>
          </p:nvPr>
        </p:nvSpPr>
        <p:spPr>
          <a:xfrm>
            <a:off x="533400" y="2209800"/>
            <a:ext cx="4800600" cy="3733800"/>
          </a:xfrm>
        </p:spPr>
        <p:txBody>
          <a:bodyPr>
            <a:normAutofit fontScale="85000" lnSpcReduction="20000"/>
          </a:bodyPr>
          <a:lstStyle/>
          <a:p>
            <a:pPr marL="571500" indent="-571500" eaLnBrk="1" hangingPunct="1">
              <a:lnSpc>
                <a:spcPct val="90000"/>
              </a:lnSpc>
            </a:pPr>
            <a:r>
              <a:rPr lang="en-US" sz="4000" dirty="0">
                <a:latin typeface="Rockwell" charset="0"/>
              </a:rPr>
              <a:t>Every organism must have a source of energy to carry out chemical reactions.</a:t>
            </a:r>
          </a:p>
          <a:p>
            <a:pPr marL="571500" indent="-571500" eaLnBrk="1" hangingPunct="1">
              <a:lnSpc>
                <a:spcPct val="90000"/>
              </a:lnSpc>
            </a:pPr>
            <a:r>
              <a:rPr lang="en-US" sz="4000" dirty="0">
                <a:solidFill>
                  <a:srgbClr val="3366FF"/>
                </a:solidFill>
                <a:latin typeface="Rockwell" charset="0"/>
              </a:rPr>
              <a:t>Activation energy</a:t>
            </a:r>
            <a:r>
              <a:rPr lang="en-US" sz="4000" dirty="0">
                <a:solidFill>
                  <a:schemeClr val="tx1"/>
                </a:solidFill>
                <a:latin typeface="Rockwell" charset="0"/>
              </a:rPr>
              <a:t>—energy that is needed to get a reaction started.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 kumimoji="1"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kumimoji="1"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kumimoji="1"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kumimoji="1"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kumimoji="1"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fld id="{3EF192CC-3580-6A4C-A6F2-B4943CC9123D}" type="datetime1">
              <a:rPr kumimoji="0" lang="en-US" sz="1300" smtClean="0">
                <a:solidFill>
                  <a:srgbClr val="B0B0B0"/>
                </a:solidFill>
              </a:rPr>
              <a:pPr>
                <a:defRPr/>
              </a:pPr>
              <a:t>8/29/17</a:t>
            </a:fld>
            <a:endParaRPr kumimoji="0" lang="en-US" sz="1300" smtClean="0">
              <a:solidFill>
                <a:srgbClr val="B0B0B0"/>
              </a:solidFill>
            </a:endParaRPr>
          </a:p>
        </p:txBody>
      </p:sp>
      <p:pic>
        <p:nvPicPr>
          <p:cNvPr id="31748" name="Picture 5" descr="BD04924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2209800"/>
            <a:ext cx="2525713" cy="3406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Catalysts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Some chemical reactions </a:t>
            </a:r>
            <a:r>
              <a:rPr lang="en-US" sz="2400" dirty="0" smtClean="0">
                <a:solidFill>
                  <a:schemeClr val="tx1"/>
                </a:solidFill>
                <a:latin typeface="Rockwell" charset="0"/>
              </a:rPr>
              <a:t>that </a:t>
            </a:r>
            <a:r>
              <a:rPr lang="en-US" sz="2400" dirty="0">
                <a:solidFill>
                  <a:schemeClr val="tx1"/>
                </a:solidFill>
                <a:latin typeface="Rockwell" charset="0"/>
              </a:rPr>
              <a:t>make life possible are too slow or have activation energies that are too high to make them practical for living tissue.</a:t>
            </a:r>
          </a:p>
          <a:p>
            <a:r>
              <a:rPr lang="en-US" sz="2400" dirty="0" smtClean="0"/>
              <a:t>These reactions require a catalyst.</a:t>
            </a:r>
          </a:p>
          <a:p>
            <a:r>
              <a:rPr lang="en-US" sz="2400" dirty="0" smtClean="0"/>
              <a:t>A </a:t>
            </a:r>
            <a:r>
              <a:rPr lang="en-US" sz="2400" dirty="0" smtClean="0">
                <a:solidFill>
                  <a:srgbClr val="3366FF"/>
                </a:solidFill>
              </a:rPr>
              <a:t>catalyst</a:t>
            </a:r>
            <a:r>
              <a:rPr lang="en-US" sz="2400" dirty="0" smtClean="0"/>
              <a:t> speeds up the rate of a chemical reaction.</a:t>
            </a:r>
          </a:p>
          <a:p>
            <a:r>
              <a:rPr lang="en-US" sz="2400" dirty="0" smtClean="0"/>
              <a:t>Catalysts are not used up in chemical reactions.</a:t>
            </a:r>
          </a:p>
        </p:txBody>
      </p:sp>
    </p:spTree>
    <p:extLst>
      <p:ext uri="{BB962C8B-B14F-4D97-AF65-F5344CB8AC3E}">
        <p14:creationId xmlns:p14="http://schemas.microsoft.com/office/powerpoint/2010/main" val="10965238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Polymers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Biomolecules/macromolecules are large molecules composed of several individual subunits bonded together.</a:t>
            </a:r>
          </a:p>
          <a:p>
            <a:r>
              <a:rPr lang="en-US" sz="2800" dirty="0" smtClean="0"/>
              <a:t>Macromolecules are also called </a:t>
            </a:r>
            <a:r>
              <a:rPr lang="en-US" sz="2800" dirty="0" smtClean="0">
                <a:solidFill>
                  <a:srgbClr val="3366FF"/>
                </a:solidFill>
              </a:rPr>
              <a:t>polymers</a:t>
            </a:r>
            <a:r>
              <a:rPr lang="en-US" sz="2800" dirty="0" smtClean="0"/>
              <a:t> (“many parts”)</a:t>
            </a:r>
          </a:p>
          <a:p>
            <a:r>
              <a:rPr lang="en-US" sz="2800" dirty="0" smtClean="0"/>
              <a:t>The small subunits that make up polymers are called </a:t>
            </a:r>
            <a:r>
              <a:rPr lang="en-US" sz="2800" dirty="0" smtClean="0">
                <a:solidFill>
                  <a:srgbClr val="3366FF"/>
                </a:solidFill>
              </a:rPr>
              <a:t>monomers </a:t>
            </a:r>
            <a:r>
              <a:rPr lang="en-US" sz="2800" dirty="0" smtClean="0"/>
              <a:t>(“one part”)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12816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Enzymes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>
                <a:solidFill>
                  <a:srgbClr val="000000"/>
                </a:solidFill>
              </a:rPr>
              <a:t>An </a:t>
            </a:r>
            <a:r>
              <a:rPr lang="en-US" sz="2400" dirty="0">
                <a:solidFill>
                  <a:srgbClr val="3366FF"/>
                </a:solidFill>
              </a:rPr>
              <a:t>enzyme</a:t>
            </a:r>
            <a:r>
              <a:rPr lang="en-US" sz="2400" dirty="0">
                <a:solidFill>
                  <a:srgbClr val="000000"/>
                </a:solidFill>
              </a:rPr>
              <a:t> is a type of catalyst.</a:t>
            </a:r>
          </a:p>
          <a:p>
            <a:r>
              <a:rPr lang="en-US" sz="2400" dirty="0">
                <a:solidFill>
                  <a:srgbClr val="000000"/>
                </a:solidFill>
              </a:rPr>
              <a:t>Enzymes make it possible for the chemical reactions inside a cell to continue at a pace fast enough for life to </a:t>
            </a:r>
            <a:r>
              <a:rPr lang="en-US" sz="2400" dirty="0" smtClean="0">
                <a:solidFill>
                  <a:srgbClr val="000000"/>
                </a:solidFill>
              </a:rPr>
              <a:t>continue.</a:t>
            </a:r>
          </a:p>
          <a:p>
            <a:r>
              <a:rPr lang="en-US" sz="2400" dirty="0" smtClean="0">
                <a:solidFill>
                  <a:srgbClr val="000000"/>
                </a:solidFill>
                <a:latin typeface="Rockwell" charset="0"/>
              </a:rPr>
              <a:t>Enzymes </a:t>
            </a:r>
            <a:r>
              <a:rPr lang="en-US" sz="2400" dirty="0">
                <a:solidFill>
                  <a:srgbClr val="000000"/>
                </a:solidFill>
                <a:latin typeface="Rockwell" charset="0"/>
              </a:rPr>
              <a:t>are catalysts that speed up reactions that take place in </a:t>
            </a:r>
            <a:r>
              <a:rPr lang="en-US" sz="2400" dirty="0" smtClean="0">
                <a:solidFill>
                  <a:srgbClr val="000000"/>
                </a:solidFill>
                <a:latin typeface="Rockwell" charset="0"/>
              </a:rPr>
              <a:t>cells.</a:t>
            </a:r>
          </a:p>
          <a:p>
            <a:r>
              <a:rPr lang="en-US" sz="2400" dirty="0" smtClean="0">
                <a:solidFill>
                  <a:srgbClr val="000000"/>
                </a:solidFill>
                <a:latin typeface="Rockwell" charset="0"/>
              </a:rPr>
              <a:t>Enzymes </a:t>
            </a:r>
            <a:r>
              <a:rPr lang="en-US" sz="2400" dirty="0">
                <a:solidFill>
                  <a:srgbClr val="000000"/>
                </a:solidFill>
                <a:latin typeface="Rockwell" charset="0"/>
              </a:rPr>
              <a:t>are very specific and generally only catalyze one chemical reaction.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456400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lock&amp;key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9836" y="1794258"/>
            <a:ext cx="5981928" cy="4705153"/>
          </a:xfrm>
          <a:prstGeom prst="rect">
            <a:avLst/>
          </a:prstGeom>
        </p:spPr>
      </p:pic>
      <p:pic>
        <p:nvPicPr>
          <p:cNvPr id="4" name="Picture 3" descr="enzyme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999" y="259020"/>
            <a:ext cx="4620904" cy="33578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707845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Characteristics of Enzymes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Usually end in the suffix –</a:t>
            </a:r>
            <a:r>
              <a:rPr lang="en-US" dirty="0" err="1" smtClean="0"/>
              <a:t>ase</a:t>
            </a:r>
            <a:endParaRPr lang="en-US" dirty="0" smtClean="0"/>
          </a:p>
          <a:p>
            <a:r>
              <a:rPr lang="en-US" dirty="0" smtClean="0"/>
              <a:t>Often the name is derived from the name of its substrate</a:t>
            </a:r>
          </a:p>
          <a:p>
            <a:r>
              <a:rPr lang="en-US" dirty="0" smtClean="0">
                <a:solidFill>
                  <a:srgbClr val="3366FF"/>
                </a:solidFill>
              </a:rPr>
              <a:t>Substrate</a:t>
            </a:r>
            <a:r>
              <a:rPr lang="en-US" dirty="0" smtClean="0"/>
              <a:t>—the reactants on which an enzyme works</a:t>
            </a:r>
          </a:p>
          <a:p>
            <a:r>
              <a:rPr lang="en-US" dirty="0" smtClean="0">
                <a:solidFill>
                  <a:srgbClr val="3366FF"/>
                </a:solidFill>
              </a:rPr>
              <a:t>Active site</a:t>
            </a:r>
            <a:r>
              <a:rPr lang="en-US" dirty="0" smtClean="0"/>
              <a:t>—location on enzyme where the substrates bind</a:t>
            </a:r>
          </a:p>
          <a:p>
            <a:r>
              <a:rPr lang="en-US" dirty="0" smtClean="0"/>
              <a:t>Work best at certain temperatures and pH levels</a:t>
            </a:r>
          </a:p>
          <a:p>
            <a:r>
              <a:rPr lang="en-US" dirty="0" smtClean="0"/>
              <a:t>Enzymes catalyze reactions by lowering </a:t>
            </a:r>
            <a:r>
              <a:rPr lang="en-US" dirty="0" smtClean="0">
                <a:solidFill>
                  <a:srgbClr val="3366FF"/>
                </a:solidFill>
              </a:rPr>
              <a:t>activation energy </a:t>
            </a:r>
            <a:r>
              <a:rPr lang="en-US" dirty="0" smtClean="0"/>
              <a:t>needed to cause the reaction to occur.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125453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Rectangle 3"/>
          <p:cNvSpPr>
            <a:spLocks noGrp="1" noChangeArrowheads="1"/>
          </p:cNvSpPr>
          <p:nvPr>
            <p:ph type="title"/>
          </p:nvPr>
        </p:nvSpPr>
        <p:spPr>
          <a:xfrm>
            <a:off x="533400" y="609600"/>
            <a:ext cx="8382000" cy="1162050"/>
          </a:xfrm>
        </p:spPr>
        <p:txBody>
          <a:bodyPr/>
          <a:lstStyle/>
          <a:p>
            <a:pPr marL="54864" indent="0" eaLnBrk="1" fontAlgn="auto" hangingPunct="1">
              <a:spcAft>
                <a:spcPts val="0"/>
              </a:spcAft>
              <a:defRPr/>
            </a:pPr>
            <a:r>
              <a:rPr lang="en-US" sz="4400" dirty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a typeface="+mj-ea"/>
                <a:cs typeface="+mj-cs"/>
              </a:rPr>
              <a:t>Enzyme-Substrate Complex</a:t>
            </a:r>
          </a:p>
        </p:txBody>
      </p:sp>
      <p:sp>
        <p:nvSpPr>
          <p:cNvPr id="35842" name="Rectangle 4"/>
          <p:cNvSpPr>
            <a:spLocks noGrp="1" noChangeArrowheads="1"/>
          </p:cNvSpPr>
          <p:nvPr>
            <p:ph idx="1"/>
          </p:nvPr>
        </p:nvSpPr>
        <p:spPr>
          <a:xfrm>
            <a:off x="533400" y="2209800"/>
            <a:ext cx="8382000" cy="4114800"/>
          </a:xfrm>
        </p:spPr>
        <p:txBody>
          <a:bodyPr/>
          <a:lstStyle/>
          <a:p>
            <a:pPr marL="571500" indent="-571500" eaLnBrk="1" hangingPunct="1"/>
            <a:r>
              <a:rPr lang="en-US">
                <a:latin typeface="Verdana" charset="0"/>
              </a:rPr>
              <a:t> 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 kumimoji="1"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kumimoji="1"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kumimoji="1"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kumimoji="1"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kumimoji="1"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fld id="{218972C3-757D-4742-A7D2-AA799D1FECFF}" type="datetime1">
              <a:rPr kumimoji="0" lang="en-US" sz="1300" smtClean="0">
                <a:solidFill>
                  <a:srgbClr val="B0B0B0"/>
                </a:solidFill>
              </a:rPr>
              <a:pPr>
                <a:defRPr/>
              </a:pPr>
              <a:t>8/29/17</a:t>
            </a:fld>
            <a:endParaRPr kumimoji="0" lang="en-US" sz="1300" smtClean="0">
              <a:solidFill>
                <a:srgbClr val="B0B0B0"/>
              </a:solidFill>
            </a:endParaRPr>
          </a:p>
        </p:txBody>
      </p:sp>
      <p:pic>
        <p:nvPicPr>
          <p:cNvPr id="35844" name="Picture 6" descr="enzyme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905000"/>
            <a:ext cx="7239000" cy="467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3087a92a0fd6133f7f44bbc87d3d26b2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0473" y="0"/>
            <a:ext cx="757582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93653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Carbohydrates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600200"/>
            <a:ext cx="7556313" cy="4719918"/>
          </a:xfrm>
        </p:spPr>
        <p:txBody>
          <a:bodyPr>
            <a:normAutofit/>
          </a:bodyPr>
          <a:lstStyle/>
          <a:p>
            <a:r>
              <a:rPr lang="en-US" sz="2400" dirty="0" smtClean="0"/>
              <a:t>More commonly known as sugars</a:t>
            </a:r>
          </a:p>
          <a:p>
            <a:r>
              <a:rPr lang="en-US" sz="2400" dirty="0" smtClean="0"/>
              <a:t>Composed of carbon, hydrogen and oxygen atoms in a 2:1 ratio</a:t>
            </a:r>
          </a:p>
          <a:p>
            <a:r>
              <a:rPr lang="en-US" sz="2400" dirty="0" smtClean="0"/>
              <a:t>Simplest carbohydrates (monomers) are </a:t>
            </a:r>
            <a:r>
              <a:rPr lang="en-US" sz="2400" dirty="0" err="1" smtClean="0">
                <a:solidFill>
                  <a:srgbClr val="3366FF"/>
                </a:solidFill>
              </a:rPr>
              <a:t>monosaccharides</a:t>
            </a:r>
            <a:r>
              <a:rPr lang="en-US" sz="2400" dirty="0"/>
              <a:t> </a:t>
            </a:r>
            <a:r>
              <a:rPr lang="en-US" sz="2400" dirty="0" smtClean="0"/>
              <a:t> (Ex. Glucose, fructose, </a:t>
            </a:r>
            <a:r>
              <a:rPr lang="en-US" sz="2400" dirty="0" err="1" smtClean="0"/>
              <a:t>galactose</a:t>
            </a:r>
            <a:r>
              <a:rPr lang="en-US" sz="2400" dirty="0" smtClean="0"/>
              <a:t>)</a:t>
            </a:r>
          </a:p>
          <a:p>
            <a:r>
              <a:rPr lang="en-US" sz="2400" dirty="0" smtClean="0"/>
              <a:t>Several </a:t>
            </a:r>
            <a:r>
              <a:rPr lang="en-US" sz="2400" dirty="0" err="1" smtClean="0"/>
              <a:t>monosaccharides</a:t>
            </a:r>
            <a:r>
              <a:rPr lang="en-US" sz="2400" dirty="0" smtClean="0"/>
              <a:t> form a </a:t>
            </a:r>
            <a:r>
              <a:rPr lang="en-US" sz="2400" dirty="0" smtClean="0">
                <a:solidFill>
                  <a:srgbClr val="3366FF"/>
                </a:solidFill>
              </a:rPr>
              <a:t>polysaccharide</a:t>
            </a:r>
            <a:r>
              <a:rPr lang="en-US" sz="2400" dirty="0" smtClean="0"/>
              <a:t>.  (Ex. Starch, glycogen, chitin, cellulose)  This is an example of a polymer.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0717469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lphaDGlucopyranoseH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138" y="-15391"/>
            <a:ext cx="7847353" cy="6873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74150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Functions of Carbohydrates	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Store and release energy</a:t>
            </a:r>
          </a:p>
          <a:p>
            <a:pPr lvl="1"/>
            <a:r>
              <a:rPr lang="en-US" sz="3000" dirty="0" smtClean="0"/>
              <a:t>Main source of energy for living things</a:t>
            </a:r>
          </a:p>
          <a:p>
            <a:pPr lvl="1"/>
            <a:r>
              <a:rPr lang="en-US" sz="3200" dirty="0" smtClean="0"/>
              <a:t>Plants use starch</a:t>
            </a:r>
          </a:p>
          <a:p>
            <a:pPr lvl="1"/>
            <a:r>
              <a:rPr lang="en-US" sz="3200" dirty="0" smtClean="0"/>
              <a:t>Animals use glycogen</a:t>
            </a:r>
          </a:p>
          <a:p>
            <a:r>
              <a:rPr lang="en-US" sz="3200" dirty="0" smtClean="0"/>
              <a:t>Structure</a:t>
            </a:r>
          </a:p>
          <a:p>
            <a:pPr lvl="1"/>
            <a:r>
              <a:rPr lang="en-US" sz="3200" dirty="0" smtClean="0"/>
              <a:t>Cellulose in plants</a:t>
            </a:r>
          </a:p>
          <a:p>
            <a:pPr lvl="1"/>
            <a:r>
              <a:rPr lang="en-US" sz="3200" dirty="0" smtClean="0"/>
              <a:t>Chitin in fungi and arthropods</a:t>
            </a:r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71762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Lipids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Fats, oils, waxes and steroids</a:t>
            </a:r>
          </a:p>
          <a:p>
            <a:r>
              <a:rPr lang="en-US" dirty="0" smtClean="0"/>
              <a:t>Long term energy storage</a:t>
            </a:r>
          </a:p>
          <a:p>
            <a:r>
              <a:rPr lang="en-US" dirty="0" smtClean="0"/>
              <a:t>Function as protection and insulation</a:t>
            </a:r>
          </a:p>
          <a:p>
            <a:r>
              <a:rPr lang="en-US" dirty="0" smtClean="0"/>
              <a:t>Form cell membranes (phospholipids)</a:t>
            </a:r>
          </a:p>
          <a:p>
            <a:r>
              <a:rPr lang="en-US" dirty="0" smtClean="0"/>
              <a:t>Composed of carbon, hydrogen and oxygen</a:t>
            </a:r>
          </a:p>
          <a:p>
            <a:r>
              <a:rPr lang="en-US" dirty="0" smtClean="0"/>
              <a:t>Largest components are hydrocarbon chains</a:t>
            </a:r>
          </a:p>
          <a:p>
            <a:r>
              <a:rPr lang="en-US" dirty="0" smtClean="0"/>
              <a:t>Nonpolar and not soluble in water</a:t>
            </a:r>
          </a:p>
        </p:txBody>
      </p:sp>
      <p:pic>
        <p:nvPicPr>
          <p:cNvPr id="4" name="Picture 9" descr="Speisefette_2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412874" y="157086"/>
            <a:ext cx="3426326" cy="344373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7569961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metallic-esters1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714" y="333984"/>
            <a:ext cx="7411658" cy="61618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26867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Triglycerides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362670"/>
            <a:ext cx="7703016" cy="5080245"/>
          </a:xfrm>
        </p:spPr>
        <p:txBody>
          <a:bodyPr>
            <a:normAutofit/>
          </a:bodyPr>
          <a:lstStyle/>
          <a:p>
            <a:r>
              <a:rPr lang="en-US" sz="2400" dirty="0"/>
              <a:t>Fats and oils are also called triglycerides, which are three fatty acids bonded to a glycerol molecule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Saturated: butter and lard</a:t>
            </a:r>
          </a:p>
          <a:p>
            <a:pPr lvl="1"/>
            <a:r>
              <a:rPr lang="en-US" sz="2000" dirty="0" smtClean="0"/>
              <a:t>Carbons are bonded to as many hydrogen atoms as possible</a:t>
            </a:r>
          </a:p>
          <a:p>
            <a:pPr lvl="1"/>
            <a:r>
              <a:rPr lang="en-US" sz="2000" dirty="0" smtClean="0"/>
              <a:t>Fatty acids exist as straight chains and are able to pack closely</a:t>
            </a:r>
          </a:p>
          <a:p>
            <a:pPr lvl="1"/>
            <a:r>
              <a:rPr lang="en-US" sz="2000" dirty="0" err="1" smtClean="0"/>
              <a:t>Soild</a:t>
            </a:r>
            <a:r>
              <a:rPr lang="en-US" sz="2000" dirty="0" smtClean="0"/>
              <a:t> at room temperature</a:t>
            </a:r>
          </a:p>
          <a:p>
            <a:r>
              <a:rPr lang="en-US" sz="2400" dirty="0" smtClean="0"/>
              <a:t>Unsaturated: vegetable oil and olive oil</a:t>
            </a:r>
          </a:p>
          <a:p>
            <a:pPr lvl="1"/>
            <a:r>
              <a:rPr lang="en-US" sz="2000" dirty="0" smtClean="0"/>
              <a:t>Some carbon atoms have formed double bonds with each other, creating “kinks” in the chain</a:t>
            </a:r>
          </a:p>
          <a:p>
            <a:pPr lvl="1"/>
            <a:r>
              <a:rPr lang="en-US" sz="2000" dirty="0" smtClean="0"/>
              <a:t>Fatty acids are not straight and are unable to pack closely</a:t>
            </a:r>
          </a:p>
          <a:p>
            <a:pPr lvl="1"/>
            <a:r>
              <a:rPr lang="en-US" sz="2000" dirty="0" smtClean="0"/>
              <a:t>Liquids at room temperature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26054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Advantage">
  <a:themeElements>
    <a:clrScheme name="Advantage">
      <a:dk1>
        <a:sysClr val="windowText" lastClr="000000"/>
      </a:dk1>
      <a:lt1>
        <a:sysClr val="window" lastClr="FFFFFF"/>
      </a:lt1>
      <a:dk2>
        <a:srgbClr val="2B142D"/>
      </a:dk2>
      <a:lt2>
        <a:srgbClr val="C3AFCC"/>
      </a:lt2>
      <a:accent1>
        <a:srgbClr val="663366"/>
      </a:accent1>
      <a:accent2>
        <a:srgbClr val="330F42"/>
      </a:accent2>
      <a:accent3>
        <a:srgbClr val="666699"/>
      </a:accent3>
      <a:accent4>
        <a:srgbClr val="999966"/>
      </a:accent4>
      <a:accent5>
        <a:srgbClr val="F7901E"/>
      </a:accent5>
      <a:accent6>
        <a:srgbClr val="A3A101"/>
      </a:accent6>
      <a:hlink>
        <a:srgbClr val="BC5FBC"/>
      </a:hlink>
      <a:folHlink>
        <a:srgbClr val="9775A7"/>
      </a:folHlink>
    </a:clrScheme>
    <a:fontScheme name="Advantage">
      <a:maj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Advantage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6000000" scaled="1"/>
        </a:gradFill>
        <a:gradFill rotWithShape="1">
          <a:gsLst>
            <a:gs pos="0">
              <a:schemeClr val="phClr"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63500" dist="25400" dir="5400000" rotWithShape="0">
              <a:srgbClr val="808080">
                <a:alpha val="7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twoPt" dir="tl">
              <a:rot lat="0" lon="0" rev="4500000"/>
            </a:lightRig>
          </a:scene3d>
          <a:sp3d>
            <a:bevelT w="635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1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Advantage.thmx</Template>
  <TotalTime>1507</TotalTime>
  <Words>846</Words>
  <Application>Microsoft Macintosh PowerPoint</Application>
  <PresentationFormat>On-screen Show (4:3)</PresentationFormat>
  <Paragraphs>102</Paragraphs>
  <Slides>23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Advantage</vt:lpstr>
      <vt:lpstr>Biomolecules</vt:lpstr>
      <vt:lpstr>Polymers</vt:lpstr>
      <vt:lpstr>PowerPoint Presentation</vt:lpstr>
      <vt:lpstr>Carbohydrates</vt:lpstr>
      <vt:lpstr>PowerPoint Presentation</vt:lpstr>
      <vt:lpstr>Functions of Carbohydrates  </vt:lpstr>
      <vt:lpstr>Lipids</vt:lpstr>
      <vt:lpstr>PowerPoint Presentation</vt:lpstr>
      <vt:lpstr>Triglycerides</vt:lpstr>
      <vt:lpstr>Saturated/Unsaturated</vt:lpstr>
      <vt:lpstr>PowerPoint Presentation</vt:lpstr>
      <vt:lpstr>Nucleic Acids</vt:lpstr>
      <vt:lpstr>PowerPoint Presentation</vt:lpstr>
      <vt:lpstr>Nucleotides </vt:lpstr>
      <vt:lpstr>Proteins</vt:lpstr>
      <vt:lpstr>Chemical Reactions</vt:lpstr>
      <vt:lpstr>Dehydration Synthesis/Hydrolysis</vt:lpstr>
      <vt:lpstr>Activation Energy </vt:lpstr>
      <vt:lpstr>Catalysts</vt:lpstr>
      <vt:lpstr>Enzymes</vt:lpstr>
      <vt:lpstr>PowerPoint Presentation</vt:lpstr>
      <vt:lpstr>Characteristics of Enzymes</vt:lpstr>
      <vt:lpstr>Enzyme-Substrate Complex</vt:lpstr>
    </vt:vector>
  </TitlesOfParts>
  <Company>LISD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Biomolecules</dc:title>
  <dc:creator>Jennifer  Wind</dc:creator>
  <cp:lastModifiedBy>Emily Klein</cp:lastModifiedBy>
  <cp:revision>32</cp:revision>
  <dcterms:created xsi:type="dcterms:W3CDTF">2014-08-25T15:47:39Z</dcterms:created>
  <dcterms:modified xsi:type="dcterms:W3CDTF">2017-08-30T14:02:13Z</dcterms:modified>
</cp:coreProperties>
</file>